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81" r:id="rId1"/>
  </p:sldMasterIdLst>
  <p:notesMasterIdLst>
    <p:notesMasterId r:id="rId16"/>
  </p:notesMasterIdLst>
  <p:sldIdLst>
    <p:sldId id="16668927" r:id="rId2"/>
    <p:sldId id="2147375517" r:id="rId3"/>
    <p:sldId id="16669025" r:id="rId4"/>
    <p:sldId id="16669026" r:id="rId5"/>
    <p:sldId id="16669027" r:id="rId6"/>
    <p:sldId id="16669028" r:id="rId7"/>
    <p:sldId id="16669033" r:id="rId8"/>
    <p:sldId id="2147375518" r:id="rId9"/>
    <p:sldId id="16668970" r:id="rId10"/>
    <p:sldId id="16668992" r:id="rId11"/>
    <p:sldId id="16668979" r:id="rId12"/>
    <p:sldId id="16669023" r:id="rId13"/>
    <p:sldId id="2147375519" r:id="rId14"/>
    <p:sldId id="16669024" r:id="rId15"/>
  </p:sldIdLst>
  <p:sldSz cx="9144000" cy="6858000" type="screen4x3"/>
  <p:notesSz cx="6858000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7F9"/>
    <a:srgbClr val="E02CE4"/>
    <a:srgbClr val="10F6FC"/>
    <a:srgbClr val="14F814"/>
    <a:srgbClr val="66FFFF"/>
    <a:srgbClr val="FFFF00"/>
    <a:srgbClr val="D85734"/>
    <a:srgbClr val="F0F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474" autoAdjust="0"/>
    <p:restoredTop sz="73099" autoAdjust="0"/>
  </p:normalViewPr>
  <p:slideViewPr>
    <p:cSldViewPr showGuides="1">
      <p:cViewPr varScale="1">
        <p:scale>
          <a:sx n="84" d="100"/>
          <a:sy n="84" d="100"/>
        </p:scale>
        <p:origin x="1992" y="12"/>
      </p:cViewPr>
      <p:guideLst>
        <p:guide orient="horz" pos="2146"/>
        <p:guide pos="2880"/>
      </p:guideLst>
    </p:cSldViewPr>
  </p:slideViewPr>
  <p:outlineViewPr>
    <p:cViewPr>
      <p:scale>
        <a:sx n="33" d="100"/>
        <a:sy n="33" d="100"/>
      </p:scale>
      <p:origin x="258" y="288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26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#2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3E7D09-AACD-48E2-9E46-105E8FFEEA9D}" type="doc">
      <dgm:prSet loTypeId="urn:microsoft.com/office/officeart/2005/8/layout/hProcess3" loCatId="process" qsTypeId="urn:microsoft.com/office/officeart/2005/8/quickstyle/3d5#1" qsCatId="3D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39ABD7E5-E03F-4170-B7F0-8D6E3D3512E0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48 часов инкубационный период </a:t>
          </a:r>
        </a:p>
      </dgm:t>
    </dgm:pt>
    <dgm:pt modelId="{FA150DD2-4455-464C-B082-1F555C9E3063}" type="parTrans" cxnId="{65968EC7-7C08-4F38-8DCE-AD3D32CF51C8}">
      <dgm:prSet/>
      <dgm:spPr/>
      <dgm:t>
        <a:bodyPr/>
        <a:lstStyle/>
        <a:p>
          <a:endParaRPr lang="ru-RU"/>
        </a:p>
      </dgm:t>
    </dgm:pt>
    <dgm:pt modelId="{CA8D0A3E-9566-4746-8467-0EA7745B839E}" type="sibTrans" cxnId="{65968EC7-7C08-4F38-8DCE-AD3D32CF51C8}">
      <dgm:prSet/>
      <dgm:spPr/>
      <dgm:t>
        <a:bodyPr/>
        <a:lstStyle/>
        <a:p>
          <a:endParaRPr lang="ru-RU"/>
        </a:p>
      </dgm:t>
    </dgm:pt>
    <dgm:pt modelId="{7F787EF7-3A30-4270-8369-F077BFE7DE46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Первые 5 дней заболевший наиболее заразен</a:t>
          </a:r>
        </a:p>
      </dgm:t>
    </dgm:pt>
    <dgm:pt modelId="{9F022DCD-6CA3-44D7-9375-81F96D9333C5}" type="parTrans" cxnId="{AB1B204D-A230-4F68-B21E-FAF374644663}">
      <dgm:prSet/>
      <dgm:spPr/>
      <dgm:t>
        <a:bodyPr/>
        <a:lstStyle/>
        <a:p>
          <a:endParaRPr lang="ru-RU"/>
        </a:p>
      </dgm:t>
    </dgm:pt>
    <dgm:pt modelId="{F02142C9-F021-4B91-98C7-F38B92D0D2CC}" type="sibTrans" cxnId="{AB1B204D-A230-4F68-B21E-FAF374644663}">
      <dgm:prSet/>
      <dgm:spPr/>
      <dgm:t>
        <a:bodyPr/>
        <a:lstStyle/>
        <a:p>
          <a:endParaRPr lang="ru-RU"/>
        </a:p>
      </dgm:t>
    </dgm:pt>
    <dgm:pt modelId="{FB174751-975F-4923-9E70-1AE2B04C8E4C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До 21 дня сохраняется астенический синдром (слабость, упадок сил) после перенесенного заболевания</a:t>
          </a:r>
        </a:p>
      </dgm:t>
    </dgm:pt>
    <dgm:pt modelId="{E18F70B1-8D80-49DA-BC31-A64190621F36}" type="parTrans" cxnId="{4A06D82E-37D8-4169-871B-05DC54BB3086}">
      <dgm:prSet/>
      <dgm:spPr/>
      <dgm:t>
        <a:bodyPr/>
        <a:lstStyle/>
        <a:p>
          <a:endParaRPr lang="ru-RU"/>
        </a:p>
      </dgm:t>
    </dgm:pt>
    <dgm:pt modelId="{DCE1D176-64FA-4602-9ACB-87EC71740953}" type="sibTrans" cxnId="{4A06D82E-37D8-4169-871B-05DC54BB3086}">
      <dgm:prSet/>
      <dgm:spPr/>
      <dgm:t>
        <a:bodyPr/>
        <a:lstStyle/>
        <a:p>
          <a:endParaRPr lang="ru-RU"/>
        </a:p>
      </dgm:t>
    </dgm:pt>
    <dgm:pt modelId="{D196438D-267D-442C-BC46-BE4AC20F10B8}" type="pres">
      <dgm:prSet presAssocID="{233E7D09-AACD-48E2-9E46-105E8FFEEA9D}" presName="Name0" presStyleCnt="0">
        <dgm:presLayoutVars>
          <dgm:dir/>
          <dgm:animLvl val="lvl"/>
          <dgm:resizeHandles val="exact"/>
        </dgm:presLayoutVars>
      </dgm:prSet>
      <dgm:spPr/>
    </dgm:pt>
    <dgm:pt modelId="{F6D235BD-D872-4025-A556-03F0B3704C41}" type="pres">
      <dgm:prSet presAssocID="{233E7D09-AACD-48E2-9E46-105E8FFEEA9D}" presName="dummy" presStyleCnt="0"/>
      <dgm:spPr/>
    </dgm:pt>
    <dgm:pt modelId="{EFB452A0-2D15-413A-9CD6-ACE507724AC7}" type="pres">
      <dgm:prSet presAssocID="{233E7D09-AACD-48E2-9E46-105E8FFEEA9D}" presName="linH" presStyleCnt="0"/>
      <dgm:spPr/>
    </dgm:pt>
    <dgm:pt modelId="{A8B54B89-C072-427C-95A1-E822C4339298}" type="pres">
      <dgm:prSet presAssocID="{233E7D09-AACD-48E2-9E46-105E8FFEEA9D}" presName="padding1" presStyleCnt="0"/>
      <dgm:spPr/>
    </dgm:pt>
    <dgm:pt modelId="{2F189947-5A2B-4725-81EF-BF237DF0932A}" type="pres">
      <dgm:prSet presAssocID="{39ABD7E5-E03F-4170-B7F0-8D6E3D3512E0}" presName="linV" presStyleCnt="0"/>
      <dgm:spPr/>
    </dgm:pt>
    <dgm:pt modelId="{6BE2FE35-425F-44B2-ABB0-C12036AD9AF3}" type="pres">
      <dgm:prSet presAssocID="{39ABD7E5-E03F-4170-B7F0-8D6E3D3512E0}" presName="spVertical1" presStyleCnt="0"/>
      <dgm:spPr/>
    </dgm:pt>
    <dgm:pt modelId="{8F36D803-6C53-49E7-A8DB-D2FB4A14D57C}" type="pres">
      <dgm:prSet presAssocID="{39ABD7E5-E03F-4170-B7F0-8D6E3D3512E0}" presName="parTx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1FFD8826-F025-42A9-AF31-2B1EECB3B2F0}" type="pres">
      <dgm:prSet presAssocID="{39ABD7E5-E03F-4170-B7F0-8D6E3D3512E0}" presName="spVertical2" presStyleCnt="0"/>
      <dgm:spPr/>
    </dgm:pt>
    <dgm:pt modelId="{6EACADE6-2D15-478E-8D6A-01C62DD1EB59}" type="pres">
      <dgm:prSet presAssocID="{39ABD7E5-E03F-4170-B7F0-8D6E3D3512E0}" presName="spVertical3" presStyleCnt="0"/>
      <dgm:spPr/>
    </dgm:pt>
    <dgm:pt modelId="{0E622ECF-5846-4ADC-9FFC-526959B7BB64}" type="pres">
      <dgm:prSet presAssocID="{CA8D0A3E-9566-4746-8467-0EA7745B839E}" presName="space" presStyleCnt="0"/>
      <dgm:spPr/>
    </dgm:pt>
    <dgm:pt modelId="{27B23919-0C74-4554-B8F2-D3170FDB8667}" type="pres">
      <dgm:prSet presAssocID="{7F787EF7-3A30-4270-8369-F077BFE7DE46}" presName="linV" presStyleCnt="0"/>
      <dgm:spPr/>
    </dgm:pt>
    <dgm:pt modelId="{2BB5020E-61E3-4058-8ECB-18B057990603}" type="pres">
      <dgm:prSet presAssocID="{7F787EF7-3A30-4270-8369-F077BFE7DE46}" presName="spVertical1" presStyleCnt="0"/>
      <dgm:spPr/>
    </dgm:pt>
    <dgm:pt modelId="{DBCE35CD-4402-41B5-81EE-F420830025DD}" type="pres">
      <dgm:prSet presAssocID="{7F787EF7-3A30-4270-8369-F077BFE7DE46}" presName="parTx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0263E9DC-08F1-4970-B5C3-1BDAB430E0E7}" type="pres">
      <dgm:prSet presAssocID="{7F787EF7-3A30-4270-8369-F077BFE7DE46}" presName="spVertical2" presStyleCnt="0"/>
      <dgm:spPr/>
    </dgm:pt>
    <dgm:pt modelId="{FB86D441-35CE-4977-8204-002F1FC78F59}" type="pres">
      <dgm:prSet presAssocID="{7F787EF7-3A30-4270-8369-F077BFE7DE46}" presName="spVertical3" presStyleCnt="0"/>
      <dgm:spPr/>
    </dgm:pt>
    <dgm:pt modelId="{FA220B27-0E33-4A68-B2B9-970EF5F17F59}" type="pres">
      <dgm:prSet presAssocID="{F02142C9-F021-4B91-98C7-F38B92D0D2CC}" presName="space" presStyleCnt="0"/>
      <dgm:spPr/>
    </dgm:pt>
    <dgm:pt modelId="{0E815560-AA68-453D-BAE3-EFBCA932AA1F}" type="pres">
      <dgm:prSet presAssocID="{FB174751-975F-4923-9E70-1AE2B04C8E4C}" presName="linV" presStyleCnt="0"/>
      <dgm:spPr/>
    </dgm:pt>
    <dgm:pt modelId="{3DBA1C38-A340-4BF3-977E-BBC5372EA488}" type="pres">
      <dgm:prSet presAssocID="{FB174751-975F-4923-9E70-1AE2B04C8E4C}" presName="spVertical1" presStyleCnt="0"/>
      <dgm:spPr/>
    </dgm:pt>
    <dgm:pt modelId="{7EA2FB2C-F962-4E6E-8E78-1C5FC4E44F3D}" type="pres">
      <dgm:prSet presAssocID="{FB174751-975F-4923-9E70-1AE2B04C8E4C}" presName="parTx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299966A0-A413-4ACC-B58E-460AF5D98B5E}" type="pres">
      <dgm:prSet presAssocID="{FB174751-975F-4923-9E70-1AE2B04C8E4C}" presName="spVertical2" presStyleCnt="0"/>
      <dgm:spPr/>
    </dgm:pt>
    <dgm:pt modelId="{DF8AFAA8-41AB-47B3-AC93-FEF0D3B4BF98}" type="pres">
      <dgm:prSet presAssocID="{FB174751-975F-4923-9E70-1AE2B04C8E4C}" presName="spVertical3" presStyleCnt="0"/>
      <dgm:spPr/>
    </dgm:pt>
    <dgm:pt modelId="{99C5C760-8B34-46AA-9B94-B510CA016F07}" type="pres">
      <dgm:prSet presAssocID="{233E7D09-AACD-48E2-9E46-105E8FFEEA9D}" presName="padding2" presStyleCnt="0"/>
      <dgm:spPr/>
    </dgm:pt>
    <dgm:pt modelId="{94BE5C5D-BAFE-4E74-9E0D-5150046E456F}" type="pres">
      <dgm:prSet presAssocID="{233E7D09-AACD-48E2-9E46-105E8FFEEA9D}" presName="negArrow" presStyleCnt="0"/>
      <dgm:spPr/>
    </dgm:pt>
    <dgm:pt modelId="{381BAD7E-10C3-4820-8423-DFD21BC0DDDB}" type="pres">
      <dgm:prSet presAssocID="{233E7D09-AACD-48E2-9E46-105E8FFEEA9D}" presName="backgroundArrow" presStyleLbl="node1" presStyleIdx="0" presStyleCnt="1" custLinFactNeighborX="694" custLinFactNeighborY="-9402"/>
      <dgm:spPr>
        <a:prstGeom prst="curvedUpArrow">
          <a:avLst/>
        </a:prstGeom>
      </dgm:spPr>
    </dgm:pt>
  </dgm:ptLst>
  <dgm:cxnLst>
    <dgm:cxn modelId="{3AD1862E-BA79-4330-B77F-CA0A0499ACCE}" type="presOf" srcId="{233E7D09-AACD-48E2-9E46-105E8FFEEA9D}" destId="{D196438D-267D-442C-BC46-BE4AC20F10B8}" srcOrd="0" destOrd="0" presId="urn:microsoft.com/office/officeart/2005/8/layout/hProcess3"/>
    <dgm:cxn modelId="{4A06D82E-37D8-4169-871B-05DC54BB3086}" srcId="{233E7D09-AACD-48E2-9E46-105E8FFEEA9D}" destId="{FB174751-975F-4923-9E70-1AE2B04C8E4C}" srcOrd="2" destOrd="0" parTransId="{E18F70B1-8D80-49DA-BC31-A64190621F36}" sibTransId="{DCE1D176-64FA-4602-9ACB-87EC71740953}"/>
    <dgm:cxn modelId="{AFA1BE43-1422-4AF4-B561-077FBAFCFD70}" type="presOf" srcId="{7F787EF7-3A30-4270-8369-F077BFE7DE46}" destId="{DBCE35CD-4402-41B5-81EE-F420830025DD}" srcOrd="0" destOrd="0" presId="urn:microsoft.com/office/officeart/2005/8/layout/hProcess3"/>
    <dgm:cxn modelId="{AB1B204D-A230-4F68-B21E-FAF374644663}" srcId="{233E7D09-AACD-48E2-9E46-105E8FFEEA9D}" destId="{7F787EF7-3A30-4270-8369-F077BFE7DE46}" srcOrd="1" destOrd="0" parTransId="{9F022DCD-6CA3-44D7-9375-81F96D9333C5}" sibTransId="{F02142C9-F021-4B91-98C7-F38B92D0D2CC}"/>
    <dgm:cxn modelId="{F2166954-DEF9-43AE-91F3-B7C1EA3B51BF}" type="presOf" srcId="{FB174751-975F-4923-9E70-1AE2B04C8E4C}" destId="{7EA2FB2C-F962-4E6E-8E78-1C5FC4E44F3D}" srcOrd="0" destOrd="0" presId="urn:microsoft.com/office/officeart/2005/8/layout/hProcess3"/>
    <dgm:cxn modelId="{65968EC7-7C08-4F38-8DCE-AD3D32CF51C8}" srcId="{233E7D09-AACD-48E2-9E46-105E8FFEEA9D}" destId="{39ABD7E5-E03F-4170-B7F0-8D6E3D3512E0}" srcOrd="0" destOrd="0" parTransId="{FA150DD2-4455-464C-B082-1F555C9E3063}" sibTransId="{CA8D0A3E-9566-4746-8467-0EA7745B839E}"/>
    <dgm:cxn modelId="{E7271AFB-3E9E-4232-8D51-0ED1341189E3}" type="presOf" srcId="{39ABD7E5-E03F-4170-B7F0-8D6E3D3512E0}" destId="{8F36D803-6C53-49E7-A8DB-D2FB4A14D57C}" srcOrd="0" destOrd="0" presId="urn:microsoft.com/office/officeart/2005/8/layout/hProcess3"/>
    <dgm:cxn modelId="{8FDDCC67-E76A-4197-8C6F-8CF05DBE311A}" type="presParOf" srcId="{D196438D-267D-442C-BC46-BE4AC20F10B8}" destId="{F6D235BD-D872-4025-A556-03F0B3704C41}" srcOrd="0" destOrd="0" presId="urn:microsoft.com/office/officeart/2005/8/layout/hProcess3"/>
    <dgm:cxn modelId="{98858A1C-DA5E-49F8-9AEA-58B8CFE75DAC}" type="presParOf" srcId="{D196438D-267D-442C-BC46-BE4AC20F10B8}" destId="{EFB452A0-2D15-413A-9CD6-ACE507724AC7}" srcOrd="1" destOrd="0" presId="urn:microsoft.com/office/officeart/2005/8/layout/hProcess3"/>
    <dgm:cxn modelId="{073B628E-7C8B-438F-A0CF-AC083AB418B5}" type="presParOf" srcId="{EFB452A0-2D15-413A-9CD6-ACE507724AC7}" destId="{A8B54B89-C072-427C-95A1-E822C4339298}" srcOrd="0" destOrd="0" presId="urn:microsoft.com/office/officeart/2005/8/layout/hProcess3"/>
    <dgm:cxn modelId="{211AB9A1-665B-4B5F-8E56-7FD115D93A10}" type="presParOf" srcId="{EFB452A0-2D15-413A-9CD6-ACE507724AC7}" destId="{2F189947-5A2B-4725-81EF-BF237DF0932A}" srcOrd="1" destOrd="0" presId="urn:microsoft.com/office/officeart/2005/8/layout/hProcess3"/>
    <dgm:cxn modelId="{DBC9607C-E29A-4E5F-BA10-0209FEA162D9}" type="presParOf" srcId="{2F189947-5A2B-4725-81EF-BF237DF0932A}" destId="{6BE2FE35-425F-44B2-ABB0-C12036AD9AF3}" srcOrd="0" destOrd="0" presId="urn:microsoft.com/office/officeart/2005/8/layout/hProcess3"/>
    <dgm:cxn modelId="{AC96EC6A-10B0-4CA0-900C-EBB2DC1F2F6D}" type="presParOf" srcId="{2F189947-5A2B-4725-81EF-BF237DF0932A}" destId="{8F36D803-6C53-49E7-A8DB-D2FB4A14D57C}" srcOrd="1" destOrd="0" presId="urn:microsoft.com/office/officeart/2005/8/layout/hProcess3"/>
    <dgm:cxn modelId="{1A6A03DF-ED64-44BF-B74D-BEDCDFDAE112}" type="presParOf" srcId="{2F189947-5A2B-4725-81EF-BF237DF0932A}" destId="{1FFD8826-F025-42A9-AF31-2B1EECB3B2F0}" srcOrd="2" destOrd="0" presId="urn:microsoft.com/office/officeart/2005/8/layout/hProcess3"/>
    <dgm:cxn modelId="{0C30A909-AA69-4878-80DC-7B947D33EB77}" type="presParOf" srcId="{2F189947-5A2B-4725-81EF-BF237DF0932A}" destId="{6EACADE6-2D15-478E-8D6A-01C62DD1EB59}" srcOrd="3" destOrd="0" presId="urn:microsoft.com/office/officeart/2005/8/layout/hProcess3"/>
    <dgm:cxn modelId="{9A64B089-82A3-4E32-AED3-BCEF2CA32740}" type="presParOf" srcId="{EFB452A0-2D15-413A-9CD6-ACE507724AC7}" destId="{0E622ECF-5846-4ADC-9FFC-526959B7BB64}" srcOrd="2" destOrd="0" presId="urn:microsoft.com/office/officeart/2005/8/layout/hProcess3"/>
    <dgm:cxn modelId="{68778A72-BC89-4D5E-B3DB-C45080B4608D}" type="presParOf" srcId="{EFB452A0-2D15-413A-9CD6-ACE507724AC7}" destId="{27B23919-0C74-4554-B8F2-D3170FDB8667}" srcOrd="3" destOrd="0" presId="urn:microsoft.com/office/officeart/2005/8/layout/hProcess3"/>
    <dgm:cxn modelId="{67758591-AC4A-43C7-806C-5C2A9EE127FA}" type="presParOf" srcId="{27B23919-0C74-4554-B8F2-D3170FDB8667}" destId="{2BB5020E-61E3-4058-8ECB-18B057990603}" srcOrd="0" destOrd="0" presId="urn:microsoft.com/office/officeart/2005/8/layout/hProcess3"/>
    <dgm:cxn modelId="{8C5E36AE-BC58-4F18-A372-0BF9713A99DB}" type="presParOf" srcId="{27B23919-0C74-4554-B8F2-D3170FDB8667}" destId="{DBCE35CD-4402-41B5-81EE-F420830025DD}" srcOrd="1" destOrd="0" presId="urn:microsoft.com/office/officeart/2005/8/layout/hProcess3"/>
    <dgm:cxn modelId="{0B6D0BBA-7F6D-41BB-8967-AB2C87CAA3FA}" type="presParOf" srcId="{27B23919-0C74-4554-B8F2-D3170FDB8667}" destId="{0263E9DC-08F1-4970-B5C3-1BDAB430E0E7}" srcOrd="2" destOrd="0" presId="urn:microsoft.com/office/officeart/2005/8/layout/hProcess3"/>
    <dgm:cxn modelId="{044B96BF-CBF8-4001-8793-C99014A90851}" type="presParOf" srcId="{27B23919-0C74-4554-B8F2-D3170FDB8667}" destId="{FB86D441-35CE-4977-8204-002F1FC78F59}" srcOrd="3" destOrd="0" presId="urn:microsoft.com/office/officeart/2005/8/layout/hProcess3"/>
    <dgm:cxn modelId="{26291190-3F72-43B4-8064-67C7AFD12D5B}" type="presParOf" srcId="{EFB452A0-2D15-413A-9CD6-ACE507724AC7}" destId="{FA220B27-0E33-4A68-B2B9-970EF5F17F59}" srcOrd="4" destOrd="0" presId="urn:microsoft.com/office/officeart/2005/8/layout/hProcess3"/>
    <dgm:cxn modelId="{A1EE6BD9-84FC-41EC-8212-C3E5BA3825A4}" type="presParOf" srcId="{EFB452A0-2D15-413A-9CD6-ACE507724AC7}" destId="{0E815560-AA68-453D-BAE3-EFBCA932AA1F}" srcOrd="5" destOrd="0" presId="urn:microsoft.com/office/officeart/2005/8/layout/hProcess3"/>
    <dgm:cxn modelId="{EBC639D3-5461-4FDF-9A2B-1B218A1ED5A7}" type="presParOf" srcId="{0E815560-AA68-453D-BAE3-EFBCA932AA1F}" destId="{3DBA1C38-A340-4BF3-977E-BBC5372EA488}" srcOrd="0" destOrd="0" presId="urn:microsoft.com/office/officeart/2005/8/layout/hProcess3"/>
    <dgm:cxn modelId="{201B4005-E3FC-4D91-8B38-4D3CB853124F}" type="presParOf" srcId="{0E815560-AA68-453D-BAE3-EFBCA932AA1F}" destId="{7EA2FB2C-F962-4E6E-8E78-1C5FC4E44F3D}" srcOrd="1" destOrd="0" presId="urn:microsoft.com/office/officeart/2005/8/layout/hProcess3"/>
    <dgm:cxn modelId="{AEE3ECCF-1885-40F5-A362-576703FB4377}" type="presParOf" srcId="{0E815560-AA68-453D-BAE3-EFBCA932AA1F}" destId="{299966A0-A413-4ACC-B58E-460AF5D98B5E}" srcOrd="2" destOrd="0" presId="urn:microsoft.com/office/officeart/2005/8/layout/hProcess3"/>
    <dgm:cxn modelId="{E5D5F9B0-DDE9-439E-8A3C-9F180A2CED91}" type="presParOf" srcId="{0E815560-AA68-453D-BAE3-EFBCA932AA1F}" destId="{DF8AFAA8-41AB-47B3-AC93-FEF0D3B4BF98}" srcOrd="3" destOrd="0" presId="urn:microsoft.com/office/officeart/2005/8/layout/hProcess3"/>
    <dgm:cxn modelId="{6DAD1879-8E60-4D56-849F-E058FB9A09D5}" type="presParOf" srcId="{EFB452A0-2D15-413A-9CD6-ACE507724AC7}" destId="{99C5C760-8B34-46AA-9B94-B510CA016F07}" srcOrd="6" destOrd="0" presId="urn:microsoft.com/office/officeart/2005/8/layout/hProcess3"/>
    <dgm:cxn modelId="{FBC75580-3E2E-41AB-BA0D-80544CF6305C}" type="presParOf" srcId="{EFB452A0-2D15-413A-9CD6-ACE507724AC7}" destId="{94BE5C5D-BAFE-4E74-9E0D-5150046E456F}" srcOrd="7" destOrd="0" presId="urn:microsoft.com/office/officeart/2005/8/layout/hProcess3"/>
    <dgm:cxn modelId="{826E20F0-270C-4FA0-9439-31E4044F916C}" type="presParOf" srcId="{EFB452A0-2D15-413A-9CD6-ACE507724AC7}" destId="{381BAD7E-10C3-4820-8423-DFD21BC0DDDB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B55E02-3E53-47C3-923F-8CC3C344E721}" type="doc">
      <dgm:prSet loTypeId="urn:microsoft.com/office/officeart/2005/8/layout/vList2#2" loCatId="list" qsTypeId="urn:microsoft.com/office/officeart/2005/8/quickstyle/simple1#2" qsCatId="simple" csTypeId="urn:microsoft.com/office/officeart/2005/8/colors/accent1_1#2" csCatId="accent1" phldr="1"/>
      <dgm:spPr/>
      <dgm:t>
        <a:bodyPr/>
        <a:lstStyle/>
        <a:p>
          <a:endParaRPr lang="ru-RU"/>
        </a:p>
      </dgm:t>
    </dgm:pt>
    <dgm:pt modelId="{1DDB16F3-7B9F-4F42-8658-321E7946F4A1}">
      <dgm:prSet custT="1"/>
      <dgm:spPr/>
      <dgm:t>
        <a:bodyPr/>
        <a:lstStyle/>
        <a:p>
          <a:pPr algn="just" rtl="0"/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государственных органах, иных организациях, индивидуальными предпринимателями:</a:t>
          </a:r>
        </a:p>
      </dgm:t>
    </dgm:pt>
    <dgm:pt modelId="{D1CB8296-3379-4FAB-9E68-E5F526B24232}" type="parTrans" cxnId="{06E77541-49E4-4279-936B-3245F4FE82A3}">
      <dgm:prSet/>
      <dgm:spPr/>
      <dgm:t>
        <a:bodyPr/>
        <a:lstStyle/>
        <a:p>
          <a:pPr algn="just"/>
          <a:endParaRPr lang="ru-RU" sz="16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B7AA3E-86DD-40F2-A8A9-6B0D74F72FCB}" type="sibTrans" cxnId="{06E77541-49E4-4279-936B-3245F4FE82A3}">
      <dgm:prSet/>
      <dgm:spPr/>
      <dgm:t>
        <a:bodyPr/>
        <a:lstStyle/>
        <a:p>
          <a:pPr algn="just"/>
          <a:endParaRPr lang="ru-RU" sz="16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D43525-D77D-44C5-A79D-18A8D73CF001}">
      <dgm:prSet phldr="0" custT="1"/>
      <dgm:spPr/>
      <dgm:t>
        <a:bodyPr vert="horz" wrap="square"/>
        <a:lstStyle/>
        <a:p>
          <a:pPr algn="just" rtl="0"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ru-RU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</a:t>
          </a:r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ежедневной влажной уборки 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помещений, включая санитарно-бытовые, мест общего пользования и др. </a:t>
          </a:r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применением дезинфицирующих средств, эффективных в отношении вирусов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разрешенных к применению для этих целей;</a:t>
          </a:r>
        </a:p>
      </dgm:t>
    </dgm:pt>
    <dgm:pt modelId="{E5B50440-9156-4062-A60E-22CAFF6877C6}" type="parTrans" cxnId="{82EA3863-1242-4A2D-8263-F6812137A783}">
      <dgm:prSet/>
      <dgm:spPr/>
      <dgm:t>
        <a:bodyPr/>
        <a:lstStyle/>
        <a:p>
          <a:pPr algn="just"/>
          <a:endParaRPr lang="ru-RU" sz="16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EAC450-EFCD-47B0-91CE-9CA3D8E0D950}" type="sibTrans" cxnId="{82EA3863-1242-4A2D-8263-F6812137A783}">
      <dgm:prSet/>
      <dgm:spPr/>
      <dgm:t>
        <a:bodyPr/>
        <a:lstStyle/>
        <a:p>
          <a:pPr algn="just"/>
          <a:endParaRPr lang="ru-RU" sz="16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CA2CD0-B1E7-4F8B-AC7B-6E15004F006F}">
      <dgm:prSet phldr="0" custT="1"/>
      <dgm:spPr/>
      <dgm:t>
        <a:bodyPr vert="horz" wrap="square"/>
        <a:lstStyle/>
        <a:p>
          <a:pPr algn="just" rtl="0"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условий для </a:t>
          </a:r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соблюдения социальной дистанции 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между работниками (членами коллективов) и посетителями (клиентами или другими лицами);</a:t>
          </a:r>
        </a:p>
      </dgm:t>
    </dgm:pt>
    <dgm:pt modelId="{8B040EC3-E486-4F94-AA1C-D221B0811FDC}" type="parTrans" cxnId="{E98032A4-55A9-4295-9294-EF1E2E6E2331}">
      <dgm:prSet/>
      <dgm:spPr/>
      <dgm:t>
        <a:bodyPr/>
        <a:lstStyle/>
        <a:p>
          <a:endParaRPr lang="ru-RU"/>
        </a:p>
      </dgm:t>
    </dgm:pt>
    <dgm:pt modelId="{F122F698-2F34-4EBC-81DA-0E377B35FF17}" type="sibTrans" cxnId="{E98032A4-55A9-4295-9294-EF1E2E6E2331}">
      <dgm:prSet/>
      <dgm:spPr/>
      <dgm:t>
        <a:bodyPr/>
        <a:lstStyle/>
        <a:p>
          <a:endParaRPr lang="ru-RU"/>
        </a:p>
      </dgm:t>
    </dgm:pt>
    <dgm:pt modelId="{151583D7-C4FE-4746-BE06-67E9C90D0A4E}">
      <dgm:prSet phldr="0" custT="1"/>
      <dgm:spPr/>
      <dgm:t>
        <a:bodyPr vert="horz" wrap="square"/>
        <a:lstStyle/>
        <a:p>
          <a:pPr algn="just" rtl="0"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условий для соблюдения </a:t>
          </a:r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гигиены рук 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работниками и посетителями (клиентами и другими лицами) </a:t>
          </a:r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использованием дезинфицирующих средств для обработки рук или антисептических средств для кожи рук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BAD96BDA-3D9E-49B9-BCA1-C70181EEE20C}" type="parTrans" cxnId="{5E4A96CC-5E34-460A-8E10-CBDBBEBE30FA}">
      <dgm:prSet/>
      <dgm:spPr/>
      <dgm:t>
        <a:bodyPr/>
        <a:lstStyle/>
        <a:p>
          <a:endParaRPr lang="ru-RU"/>
        </a:p>
      </dgm:t>
    </dgm:pt>
    <dgm:pt modelId="{E0C1C4F2-2D31-4101-BCEF-3A0B37003210}" type="sibTrans" cxnId="{5E4A96CC-5E34-460A-8E10-CBDBBEBE30FA}">
      <dgm:prSet/>
      <dgm:spPr/>
      <dgm:t>
        <a:bodyPr/>
        <a:lstStyle/>
        <a:p>
          <a:endParaRPr lang="ru-RU"/>
        </a:p>
      </dgm:t>
    </dgm:pt>
    <dgm:pt modelId="{9B77A245-A9F9-4361-8FD6-FA3721DCFB70}">
      <dgm:prSet phldr="0" custT="1"/>
      <dgm:spPr/>
      <dgm:t>
        <a:bodyPr vert="horz" wrap="square"/>
        <a:lstStyle/>
        <a:p>
          <a:pPr algn="just" rtl="0"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исправности вентиляционных систем, фрамуг, форточек и иных устройств для </a:t>
          </a:r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проветривания помещений.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0F2321-9021-4B8C-B1DC-AB891CB80FE5}" type="parTrans" cxnId="{FF3F88CE-33AC-42AB-816D-15E342CA70D0}">
      <dgm:prSet/>
      <dgm:spPr/>
      <dgm:t>
        <a:bodyPr/>
        <a:lstStyle/>
        <a:p>
          <a:endParaRPr lang="ru-RU"/>
        </a:p>
      </dgm:t>
    </dgm:pt>
    <dgm:pt modelId="{288215E4-9FFF-4AC5-8237-C4512A6032EC}" type="sibTrans" cxnId="{FF3F88CE-33AC-42AB-816D-15E342CA70D0}">
      <dgm:prSet/>
      <dgm:spPr/>
      <dgm:t>
        <a:bodyPr/>
        <a:lstStyle/>
        <a:p>
          <a:endParaRPr lang="ru-RU"/>
        </a:p>
      </dgm:t>
    </dgm:pt>
    <dgm:pt modelId="{C097869A-E306-4090-A15A-B1D8F4027E20}" type="pres">
      <dgm:prSet presAssocID="{F7B55E02-3E53-47C3-923F-8CC3C344E721}" presName="linear" presStyleCnt="0">
        <dgm:presLayoutVars>
          <dgm:animLvl val="lvl"/>
          <dgm:resizeHandles val="exact"/>
        </dgm:presLayoutVars>
      </dgm:prSet>
      <dgm:spPr/>
    </dgm:pt>
    <dgm:pt modelId="{4FC23B24-F7A1-4190-8E98-96E9A24EA576}" type="pres">
      <dgm:prSet presAssocID="{1DDB16F3-7B9F-4F42-8658-321E7946F4A1}" presName="parentText" presStyleLbl="node1" presStyleIdx="0" presStyleCnt="1" custScaleY="52715" custLinFactNeighborX="-205" custLinFactNeighborY="-5202">
        <dgm:presLayoutVars>
          <dgm:chMax val="0"/>
          <dgm:bulletEnabled val="1"/>
        </dgm:presLayoutVars>
      </dgm:prSet>
      <dgm:spPr/>
    </dgm:pt>
    <dgm:pt modelId="{1E1BEE0E-6CEC-4C7E-AAF4-E9781C1F6840}" type="pres">
      <dgm:prSet presAssocID="{1DDB16F3-7B9F-4F42-8658-321E7946F4A1}" presName="childText" presStyleLbl="revTx" presStyleIdx="0" presStyleCnt="1" custScaleY="103006">
        <dgm:presLayoutVars>
          <dgm:bulletEnabled val="1"/>
        </dgm:presLayoutVars>
      </dgm:prSet>
      <dgm:spPr/>
    </dgm:pt>
  </dgm:ptLst>
  <dgm:cxnLst>
    <dgm:cxn modelId="{62C5D33C-7C76-4628-AACF-5D6758EDEC56}" type="presOf" srcId="{F7B55E02-3E53-47C3-923F-8CC3C344E721}" destId="{C097869A-E306-4090-A15A-B1D8F4027E20}" srcOrd="0" destOrd="0" presId="urn:microsoft.com/office/officeart/2005/8/layout/vList2#2"/>
    <dgm:cxn modelId="{06E77541-49E4-4279-936B-3245F4FE82A3}" srcId="{F7B55E02-3E53-47C3-923F-8CC3C344E721}" destId="{1DDB16F3-7B9F-4F42-8658-321E7946F4A1}" srcOrd="0" destOrd="0" parTransId="{D1CB8296-3379-4FAB-9E68-E5F526B24232}" sibTransId="{7DB7AA3E-86DD-40F2-A8A9-6B0D74F72FCB}"/>
    <dgm:cxn modelId="{82EA3863-1242-4A2D-8263-F6812137A783}" srcId="{1DDB16F3-7B9F-4F42-8658-321E7946F4A1}" destId="{6DD43525-D77D-44C5-A79D-18A8D73CF001}" srcOrd="0" destOrd="0" parTransId="{E5B50440-9156-4062-A60E-22CAFF6877C6}" sibTransId="{04EAC450-EFCD-47B0-91CE-9CA3D8E0D950}"/>
    <dgm:cxn modelId="{C5A8916B-38F1-4147-BE1F-ABC6D1EDDF71}" type="presOf" srcId="{151583D7-C4FE-4746-BE06-67E9C90D0A4E}" destId="{1E1BEE0E-6CEC-4C7E-AAF4-E9781C1F6840}" srcOrd="0" destOrd="2" presId="urn:microsoft.com/office/officeart/2005/8/layout/vList2#2"/>
    <dgm:cxn modelId="{CD862F51-58B9-4AFA-B7BD-05BCCE20B8D6}" type="presOf" srcId="{9B77A245-A9F9-4361-8FD6-FA3721DCFB70}" destId="{1E1BEE0E-6CEC-4C7E-AAF4-E9781C1F6840}" srcOrd="0" destOrd="3" presId="urn:microsoft.com/office/officeart/2005/8/layout/vList2#2"/>
    <dgm:cxn modelId="{9951E852-6F84-418A-98F5-772BA7E8490B}" type="presOf" srcId="{6DD43525-D77D-44C5-A79D-18A8D73CF001}" destId="{1E1BEE0E-6CEC-4C7E-AAF4-E9781C1F6840}" srcOrd="0" destOrd="0" presId="urn:microsoft.com/office/officeart/2005/8/layout/vList2#2"/>
    <dgm:cxn modelId="{17295482-7FD0-44FB-875D-D4F042A97B4B}" type="presOf" srcId="{6ACA2CD0-B1E7-4F8B-AC7B-6E15004F006F}" destId="{1E1BEE0E-6CEC-4C7E-AAF4-E9781C1F6840}" srcOrd="0" destOrd="1" presId="urn:microsoft.com/office/officeart/2005/8/layout/vList2#2"/>
    <dgm:cxn modelId="{AB4C4BA1-8F77-4915-BE21-D8794E514B1E}" type="presOf" srcId="{1DDB16F3-7B9F-4F42-8658-321E7946F4A1}" destId="{4FC23B24-F7A1-4190-8E98-96E9A24EA576}" srcOrd="0" destOrd="0" presId="urn:microsoft.com/office/officeart/2005/8/layout/vList2#2"/>
    <dgm:cxn modelId="{E98032A4-55A9-4295-9294-EF1E2E6E2331}" srcId="{1DDB16F3-7B9F-4F42-8658-321E7946F4A1}" destId="{6ACA2CD0-B1E7-4F8B-AC7B-6E15004F006F}" srcOrd="1" destOrd="0" parTransId="{8B040EC3-E486-4F94-AA1C-D221B0811FDC}" sibTransId="{F122F698-2F34-4EBC-81DA-0E377B35FF17}"/>
    <dgm:cxn modelId="{5E4A96CC-5E34-460A-8E10-CBDBBEBE30FA}" srcId="{1DDB16F3-7B9F-4F42-8658-321E7946F4A1}" destId="{151583D7-C4FE-4746-BE06-67E9C90D0A4E}" srcOrd="2" destOrd="0" parTransId="{BAD96BDA-3D9E-49B9-BCA1-C70181EEE20C}" sibTransId="{E0C1C4F2-2D31-4101-BCEF-3A0B37003210}"/>
    <dgm:cxn modelId="{FF3F88CE-33AC-42AB-816D-15E342CA70D0}" srcId="{1DDB16F3-7B9F-4F42-8658-321E7946F4A1}" destId="{9B77A245-A9F9-4361-8FD6-FA3721DCFB70}" srcOrd="3" destOrd="0" parTransId="{210F2321-9021-4B8C-B1DC-AB891CB80FE5}" sibTransId="{288215E4-9FFF-4AC5-8237-C4512A6032EC}"/>
    <dgm:cxn modelId="{BC51863E-338F-4570-8C4B-17AA075665F5}" type="presParOf" srcId="{C097869A-E306-4090-A15A-B1D8F4027E20}" destId="{4FC23B24-F7A1-4190-8E98-96E9A24EA576}" srcOrd="0" destOrd="0" presId="urn:microsoft.com/office/officeart/2005/8/layout/vList2#2"/>
    <dgm:cxn modelId="{A6549AC3-6CBC-4913-B8E8-FFF07DBAC223}" type="presParOf" srcId="{C097869A-E306-4090-A15A-B1D8F4027E20}" destId="{1E1BEE0E-6CEC-4C7E-AAF4-E9781C1F6840}" srcOrd="1" destOrd="0" presId="urn:microsoft.com/office/officeart/2005/8/layout/vList2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BAD7E-10C3-4820-8423-DFD21BC0DDDB}">
      <dsp:nvSpPr>
        <dsp:cNvPr id="0" name=""/>
        <dsp:cNvSpPr/>
      </dsp:nvSpPr>
      <dsp:spPr>
        <a:xfrm>
          <a:off x="7805" y="0"/>
          <a:ext cx="7985082" cy="2221883"/>
        </a:xfrm>
        <a:prstGeom prst="curved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2FB2C-F962-4E6E-8E78-1C5FC4E44F3D}">
      <dsp:nvSpPr>
        <dsp:cNvPr id="0" name=""/>
        <dsp:cNvSpPr/>
      </dsp:nvSpPr>
      <dsp:spPr bwMode="white">
        <a:xfrm>
          <a:off x="5376930" y="728037"/>
          <a:ext cx="1970927" cy="1110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 21 дня сохраняется астенический синдром (слабость, упадок сил) после перенесенного заболевания</a:t>
          </a:r>
        </a:p>
      </dsp:txBody>
      <dsp:txXfrm>
        <a:off x="5376930" y="728037"/>
        <a:ext cx="1970927" cy="1110941"/>
      </dsp:txXfrm>
    </dsp:sp>
    <dsp:sp modelId="{DBCE35CD-4402-41B5-81EE-F420830025DD}">
      <dsp:nvSpPr>
        <dsp:cNvPr id="0" name=""/>
        <dsp:cNvSpPr/>
      </dsp:nvSpPr>
      <dsp:spPr bwMode="white">
        <a:xfrm>
          <a:off x="3011817" y="728037"/>
          <a:ext cx="1970927" cy="1110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Первые 5 дней заболевший наиболее заразен</a:t>
          </a:r>
        </a:p>
      </dsp:txBody>
      <dsp:txXfrm>
        <a:off x="3011817" y="728037"/>
        <a:ext cx="1970927" cy="1110941"/>
      </dsp:txXfrm>
    </dsp:sp>
    <dsp:sp modelId="{8F36D803-6C53-49E7-A8DB-D2FB4A14D57C}">
      <dsp:nvSpPr>
        <dsp:cNvPr id="0" name=""/>
        <dsp:cNvSpPr/>
      </dsp:nvSpPr>
      <dsp:spPr bwMode="white">
        <a:xfrm>
          <a:off x="646704" y="728037"/>
          <a:ext cx="1970927" cy="1110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48 часов инкубационный период </a:t>
          </a:r>
        </a:p>
      </dsp:txBody>
      <dsp:txXfrm>
        <a:off x="646704" y="728037"/>
        <a:ext cx="1970927" cy="11109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C23B24-F7A1-4190-8E98-96E9A24EA576}">
      <dsp:nvSpPr>
        <dsp:cNvPr id="0" name=""/>
        <dsp:cNvSpPr/>
      </dsp:nvSpPr>
      <dsp:spPr bwMode="white">
        <a:xfrm>
          <a:off x="0" y="126688"/>
          <a:ext cx="8640960" cy="6414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государственных органах, иных организациях, индивидуальными предпринимателями:</a:t>
          </a:r>
        </a:p>
      </dsp:txBody>
      <dsp:txXfrm>
        <a:off x="31312" y="158000"/>
        <a:ext cx="8578336" cy="578812"/>
      </dsp:txXfrm>
    </dsp:sp>
    <dsp:sp modelId="{1E1BEE0E-6CEC-4C7E-AAF4-E9781C1F6840}">
      <dsp:nvSpPr>
        <dsp:cNvPr id="0" name=""/>
        <dsp:cNvSpPr/>
      </dsp:nvSpPr>
      <dsp:spPr bwMode="white">
        <a:xfrm>
          <a:off x="0" y="978103"/>
          <a:ext cx="8640960" cy="4157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50" tIns="25400" rIns="142240" bIns="25400" numCol="1" spcCol="1270" anchor="t" anchorCtr="0">
          <a:noAutofit/>
        </a:bodyPr>
        <a:lstStyle/>
        <a:p>
          <a:pPr marL="228600" lvl="1" indent="-228600" algn="just" defTabSz="889000" rtl="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</a:t>
          </a: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ежедневной влажной уборки 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помещений, включая санитарно-бытовые, мест общего пользования и др. </a:t>
          </a: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применением дезинфицирующих средств, эффективных в отношении вирусов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разрешенных к применению для этих целей;</a:t>
          </a:r>
        </a:p>
        <a:p>
          <a:pPr marL="228600" lvl="1" indent="-228600" algn="just" defTabSz="889000" rtl="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условий для </a:t>
          </a: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соблюдения социальной дистанции 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между работниками (членами коллективов) и посетителями (клиентами или другими лицами);</a:t>
          </a:r>
        </a:p>
        <a:p>
          <a:pPr marL="228600" lvl="1" indent="-228600" algn="just" defTabSz="889000" rtl="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условий для соблюдения </a:t>
          </a: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гигиены рук 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работниками и посетителями (клиентами и другими лицами) </a:t>
          </a: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использованием дезинфицирующих средств для обработки рук или антисептических средств для кожи рук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marL="228600" lvl="1" indent="-228600" algn="just" defTabSz="889000" rtl="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исправности вентиляционных систем, фрамуг, форточек и иных устройств для </a:t>
          </a: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проветривания помещений.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978103"/>
        <a:ext cx="8640960" cy="4157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#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#1">
  <dgm:title val=""/>
  <dgm:desc val=""/>
  <dgm:catLst>
    <dgm:cat type="3D" pri="11500"/>
  </dgm:catLst>
  <dgm:scene3d>
    <a:camera prst="isometricOffAxis2Left" zoom="95000"/>
    <a:lightRig rig="flat" dir="t"/>
  </dgm:scene3d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3F422-2A49-45A4-88DB-93210D7E8EB5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38B85-FFFB-4366-9567-C247418E304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b="1" dirty="0"/>
              <a:t>В годовой динамике заболеваемости ОРИ ежегодно выделяются периоды сезонного подъема, обусловленные как особенностями циркуляции вирусов, так и таким факторами как формирование новых коллективов, скученность, нахождение значительного количества времени в помещениях (при холодных погодных условиях и т.д.).  </a:t>
            </a:r>
          </a:p>
          <a:p>
            <a:pPr algn="just"/>
            <a:r>
              <a:rPr lang="ru-RU" b="1" dirty="0"/>
              <a:t>В сезоне 2022-2023 года подъем заболеваемости ОРИ отмечался  с 47 календарной недели по 52-ю неделю 2023 года и с 3-й календарной недели в 2024г. по 6-ю (январь-февраль 2024 года).  </a:t>
            </a:r>
          </a:p>
          <a:p>
            <a:pPr algn="just"/>
            <a:r>
              <a:rPr lang="ru-RU" dirty="0"/>
              <a:t>На сегодняшний день эпидемиологическая ситуация оценивается как стабильная  и характерная для данного сезона года, не проявляющая предпосылок для активного изменения интенсивности эпидпроцесса. В структуре заболеваемости основной удельный вес составляет детское населения (более 66%). 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477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7738" y="744538"/>
            <a:ext cx="4962525" cy="37226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b="1" dirty="0">
                <a:solidFill>
                  <a:srgbClr val="25406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В целях комплексной защиты</a:t>
            </a:r>
            <a:r>
              <a:rPr lang="ru-RU" altLang="ru-RU" dirty="0">
                <a:solidFill>
                  <a:srgbClr val="25406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в период сезонного подъема заболеваемости острыми респираторными инфекциями важно </a:t>
            </a:r>
            <a:r>
              <a:rPr lang="ru-RU" altLang="ru-RU" b="1" dirty="0">
                <a:solidFill>
                  <a:srgbClr val="25406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соблюдать </a:t>
            </a:r>
            <a:r>
              <a:rPr lang="ru-RU" altLang="ru-RU" dirty="0">
                <a:solidFill>
                  <a:srgbClr val="25406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ряд простых </a:t>
            </a:r>
            <a:r>
              <a:rPr lang="ru-RU" altLang="ru-RU" b="1" dirty="0">
                <a:solidFill>
                  <a:srgbClr val="25406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правил профилактики</a:t>
            </a:r>
            <a:r>
              <a:rPr lang="ru-RU" altLang="ru-RU" dirty="0">
                <a:solidFill>
                  <a:srgbClr val="25406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ru-RU" altLang="ru-RU" sz="900" dirty="0">
              <a:solidFill>
                <a:srgbClr val="254061"/>
              </a:solidFill>
              <a:cs typeface="Calibri" panose="020F0502020204030204" pitchFamily="34" charset="0"/>
            </a:endParaRPr>
          </a:p>
          <a:p>
            <a:pPr lvl="0" indent="449580" algn="just"/>
            <a:r>
              <a:rPr lang="ru-RU" altLang="ru-RU" dirty="0">
                <a:solidFill>
                  <a:srgbClr val="25406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  </a:t>
            </a:r>
            <a:r>
              <a:rPr lang="ru-RU" altLang="ru-RU" b="1" dirty="0">
                <a:solidFill>
                  <a:srgbClr val="25406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исключить тесный контакт</a:t>
            </a:r>
            <a:r>
              <a:rPr lang="ru-RU" altLang="ru-RU" dirty="0">
                <a:solidFill>
                  <a:srgbClr val="25406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ru-RU" b="1" dirty="0">
                <a:solidFill>
                  <a:srgbClr val="25406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с людьми</a:t>
            </a:r>
            <a:r>
              <a:rPr lang="ru-RU" altLang="ru-RU" dirty="0">
                <a:solidFill>
                  <a:srgbClr val="25406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с </a:t>
            </a:r>
            <a:r>
              <a:rPr lang="ru-RU" altLang="ru-RU" b="1" dirty="0">
                <a:solidFill>
                  <a:srgbClr val="25406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симптомами заболеваний</a:t>
            </a:r>
            <a:r>
              <a:rPr lang="ru-RU" altLang="ru-RU" dirty="0">
                <a:solidFill>
                  <a:srgbClr val="25406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;</a:t>
            </a:r>
            <a:endParaRPr lang="ru-RU" altLang="ru-RU" sz="1000" dirty="0">
              <a:solidFill>
                <a:srgbClr val="254061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lvl="0" indent="449580" algn="just"/>
            <a:r>
              <a:rPr lang="ru-RU" altLang="ru-RU" dirty="0">
                <a:solidFill>
                  <a:srgbClr val="25406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ru-RU" altLang="ru-RU" b="1" dirty="0">
                <a:solidFill>
                  <a:srgbClr val="25406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избегать посещения</a:t>
            </a:r>
            <a:r>
              <a:rPr lang="ru-RU" altLang="ru-RU" dirty="0">
                <a:solidFill>
                  <a:srgbClr val="25406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общественных мест, массовых мероприятий или ограничить пребывание (</a:t>
            </a:r>
            <a:r>
              <a:rPr lang="ru-RU" altLang="ru-RU" b="1" dirty="0">
                <a:solidFill>
                  <a:srgbClr val="25406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минимизировать</a:t>
            </a:r>
            <a:r>
              <a:rPr lang="ru-RU" altLang="ru-RU" dirty="0">
                <a:solidFill>
                  <a:srgbClr val="25406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длительность </a:t>
            </a:r>
            <a:r>
              <a:rPr lang="ru-RU" altLang="ru-RU" b="1" dirty="0">
                <a:solidFill>
                  <a:srgbClr val="25406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нахождения</a:t>
            </a:r>
            <a:r>
              <a:rPr lang="ru-RU" altLang="ru-RU" dirty="0">
                <a:solidFill>
                  <a:srgbClr val="25406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) в данных местах, </a:t>
            </a:r>
            <a:r>
              <a:rPr lang="ru-RU" altLang="ru-RU" b="1" dirty="0">
                <a:solidFill>
                  <a:srgbClr val="25406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соблюдать социальное дистанцирование</a:t>
            </a:r>
            <a:r>
              <a:rPr lang="ru-RU" altLang="ru-RU" dirty="0">
                <a:solidFill>
                  <a:srgbClr val="25406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; </a:t>
            </a:r>
            <a:endParaRPr lang="ru-RU" altLang="ru-RU" sz="1000" dirty="0">
              <a:solidFill>
                <a:srgbClr val="254061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lvl="0" indent="449580" algn="just"/>
            <a:r>
              <a:rPr lang="ru-RU" altLang="ru-RU" dirty="0">
                <a:solidFill>
                  <a:srgbClr val="25406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 при невозможности соблюдения социального дистанцирования – рекомендуется использовать СИЗ органов дыхания;</a:t>
            </a:r>
            <a:endParaRPr lang="ru-RU" altLang="ru-RU" sz="1000" dirty="0">
              <a:solidFill>
                <a:srgbClr val="254061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lvl="0" indent="449580" algn="just"/>
            <a:r>
              <a:rPr lang="ru-RU" altLang="ru-RU" dirty="0">
                <a:solidFill>
                  <a:srgbClr val="25406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ru-RU" altLang="ru-RU" b="1" dirty="0">
                <a:solidFill>
                  <a:srgbClr val="25406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соблюдать гигиену рук</a:t>
            </a:r>
            <a:r>
              <a:rPr lang="ru-RU" altLang="ru-RU" dirty="0">
                <a:solidFill>
                  <a:srgbClr val="25406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(мыть руки водой с мылом или использовать средство (желательно спиртсодержащее) для дезинфекции рук);</a:t>
            </a:r>
            <a:endParaRPr lang="ru-RU" altLang="ru-RU" sz="1000" dirty="0">
              <a:solidFill>
                <a:srgbClr val="254061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lvl="0" indent="449580" algn="just"/>
            <a:r>
              <a:rPr lang="ru-RU" altLang="ru-RU" dirty="0">
                <a:solidFill>
                  <a:srgbClr val="25406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 максимально </a:t>
            </a:r>
            <a:r>
              <a:rPr lang="ru-RU" altLang="ru-RU" b="1" dirty="0">
                <a:solidFill>
                  <a:srgbClr val="25406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часто проветривать помещения</a:t>
            </a:r>
            <a:r>
              <a:rPr lang="ru-RU" altLang="ru-RU" dirty="0">
                <a:solidFill>
                  <a:srgbClr val="25406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и проводить влажную уборку;</a:t>
            </a:r>
            <a:endParaRPr lang="ru-RU" altLang="ru-RU" sz="1000" dirty="0">
              <a:solidFill>
                <a:srgbClr val="254061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lvl="0" indent="449580" algn="just"/>
            <a:r>
              <a:rPr lang="ru-RU" altLang="ru-RU" dirty="0">
                <a:solidFill>
                  <a:srgbClr val="25406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ru-RU" altLang="ru-RU" b="1" dirty="0">
                <a:solidFill>
                  <a:srgbClr val="25406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соблюдать «респираторный этикет»</a:t>
            </a:r>
            <a:r>
              <a:rPr lang="ru-RU" altLang="ru-RU" dirty="0">
                <a:solidFill>
                  <a:srgbClr val="25406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ru-RU" altLang="ru-RU" sz="1000" dirty="0">
              <a:solidFill>
                <a:srgbClr val="254061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lvl="0" indent="449580" algn="just">
              <a:buFont typeface="Symbol" panose="05050102010706020507" pitchFamily="18" charset="2"/>
              <a:buChar char=""/>
            </a:pPr>
            <a:r>
              <a:rPr lang="ru-RU" altLang="ru-RU" b="1" dirty="0">
                <a:solidFill>
                  <a:srgbClr val="25406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при кашле и чихании</a:t>
            </a:r>
            <a:r>
              <a:rPr lang="ru-RU" altLang="ru-RU" dirty="0">
                <a:solidFill>
                  <a:srgbClr val="25406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необходимо </a:t>
            </a:r>
            <a:r>
              <a:rPr lang="ru-RU" altLang="ru-RU" b="1" dirty="0">
                <a:solidFill>
                  <a:srgbClr val="25406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использовать носовой платок</a:t>
            </a:r>
            <a:r>
              <a:rPr lang="ru-RU" altLang="ru-RU" dirty="0">
                <a:solidFill>
                  <a:srgbClr val="25406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предпочтительнее применять одноразовые бумажные платки, которые выбрасываются сразу после использования;</a:t>
            </a:r>
            <a:endParaRPr lang="ru-RU" altLang="ru-RU" sz="1000" dirty="0">
              <a:solidFill>
                <a:srgbClr val="254061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lvl="0" indent="449580" algn="just">
              <a:buFont typeface="Symbol" panose="05050102010706020507" pitchFamily="18" charset="2"/>
              <a:buChar char=""/>
            </a:pPr>
            <a:r>
              <a:rPr lang="ru-RU" altLang="ru-RU" dirty="0">
                <a:solidFill>
                  <a:srgbClr val="25406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при отсутствии носового платка </a:t>
            </a:r>
            <a:r>
              <a:rPr lang="ru-RU" altLang="ru-RU" b="1" dirty="0">
                <a:solidFill>
                  <a:srgbClr val="25406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чихать и кашлять в сгиб локтя</a:t>
            </a:r>
            <a:r>
              <a:rPr lang="ru-RU" altLang="ru-RU" dirty="0">
                <a:solidFill>
                  <a:srgbClr val="25406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а не в ладони;</a:t>
            </a:r>
            <a:endParaRPr lang="ru-RU" altLang="ru-RU" sz="1000" dirty="0">
              <a:solidFill>
                <a:srgbClr val="254061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lvl="0" indent="449580" algn="just">
              <a:buFont typeface="Symbol" panose="05050102010706020507" pitchFamily="18" charset="2"/>
              <a:buChar char=""/>
            </a:pPr>
            <a:r>
              <a:rPr lang="ru-RU" altLang="ru-RU" dirty="0">
                <a:solidFill>
                  <a:srgbClr val="25406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стараться </a:t>
            </a:r>
            <a:r>
              <a:rPr lang="ru-RU" altLang="ru-RU" b="1" dirty="0">
                <a:solidFill>
                  <a:srgbClr val="25406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не прикасаться к лицу немытыми руками</a:t>
            </a:r>
            <a:r>
              <a:rPr lang="ru-RU" altLang="ru-RU" dirty="0">
                <a:solidFill>
                  <a:srgbClr val="25406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ru-RU" altLang="ru-RU" sz="1000" dirty="0">
              <a:solidFill>
                <a:srgbClr val="254061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lvl="0"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dirty="0">
                <a:solidFill>
                  <a:srgbClr val="25406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altLang="ru-RU" sz="900" dirty="0">
              <a:solidFill>
                <a:srgbClr val="254061"/>
              </a:solidFill>
              <a:cs typeface="Calibri" panose="020F0502020204030204" pitchFamily="34" charset="0"/>
            </a:endParaRPr>
          </a:p>
          <a:p>
            <a:pPr lvl="0" indent="449580"/>
            <a:endParaRPr lang="ru-RU" altLang="ru-RU" dirty="0">
              <a:ea typeface="Calibri" panose="020F0502020204030204" pitchFamily="34" charset="0"/>
            </a:endParaRPr>
          </a:p>
        </p:txBody>
      </p:sp>
      <p:sp>
        <p:nvSpPr>
          <p:cNvPr id="69636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ru-RU" altLang="ru-RU" sz="1200" dirty="0">
                <a:latin typeface="Calibri" panose="020F0502020204030204" pitchFamily="34" charset="0"/>
              </a:rPr>
              <a:t>12</a:t>
            </a:fld>
            <a:endParaRPr lang="ru-RU" altLang="ru-RU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7738" y="744538"/>
            <a:ext cx="4962525" cy="37226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ru-RU" altLang="ru-RU" dirty="0"/>
          </a:p>
        </p:txBody>
      </p:sp>
      <p:sp>
        <p:nvSpPr>
          <p:cNvPr id="71684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ru-RU" altLang="ru-RU" sz="1200" dirty="0">
                <a:latin typeface="Calibri" panose="020F0502020204030204" pitchFamily="34" charset="0"/>
              </a:rPr>
              <a:t>14</a:t>
            </a:fld>
            <a:endParaRPr lang="ru-RU" altLang="ru-RU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7738" y="744538"/>
            <a:ext cx="4962525" cy="37226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algn="just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•"/>
            </a:pPr>
            <a:r>
              <a:rPr lang="ru-RU" altLang="ru-RU" dirty="0"/>
              <a:t>В </a:t>
            </a:r>
            <a:r>
              <a:rPr lang="ru-RU" altLang="ru-RU" b="1" dirty="0"/>
              <a:t>осенне-зимний период </a:t>
            </a:r>
            <a:r>
              <a:rPr lang="ru-RU" altLang="ru-RU" dirty="0"/>
              <a:t>происходит закономерная </a:t>
            </a:r>
            <a:r>
              <a:rPr lang="ru-RU" altLang="ru-RU" b="1" dirty="0"/>
              <a:t>активизация респираторных вирусов, в том числе гриппа и </a:t>
            </a:r>
            <a:r>
              <a:rPr lang="en-US" altLang="ru-RU" b="1" dirty="0"/>
              <a:t>COVID</a:t>
            </a:r>
            <a:r>
              <a:rPr lang="ru-RU" altLang="ru-RU" b="1" dirty="0"/>
              <a:t>. </a:t>
            </a:r>
          </a:p>
          <a:p>
            <a:pPr lvl="0" algn="just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•"/>
            </a:pPr>
            <a:r>
              <a:rPr lang="ru-RU" altLang="ru-RU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ОСТРЫЕ РЕСПИРАТОРНЫЕ ИНФЕКЦИИ (ОРИ)</a:t>
            </a:r>
            <a:r>
              <a:rPr lang="ru-RU" altLang="ru-RU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– группа заболеваний, которые вызываются множеством возбудителей, передаются воздушно-капельным путем и характеризуются поражением дыхательной системы человека.</a:t>
            </a:r>
            <a:endParaRPr lang="ru-RU" altLang="ru-RU" b="1" dirty="0"/>
          </a:p>
          <a:p>
            <a:pPr lvl="0" algn="just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•"/>
            </a:pPr>
            <a:r>
              <a:rPr lang="ru-RU" altLang="ru-RU" dirty="0">
                <a:latin typeface="Arial" panose="020B0604020202020204" pitchFamily="34" charset="0"/>
              </a:rPr>
              <a:t>ОРИ вызывают более 200 вирусов…. Но только вирусы гриппа и </a:t>
            </a:r>
            <a:r>
              <a:rPr lang="en-US" altLang="ru-RU" dirty="0">
                <a:latin typeface="Arial" panose="020B0604020202020204" pitchFamily="34" charset="0"/>
              </a:rPr>
              <a:t>SARS-CoV2</a:t>
            </a:r>
            <a:r>
              <a:rPr lang="ru-RU" altLang="ru-RU" dirty="0">
                <a:latin typeface="Arial" panose="020B0604020202020204" pitchFamily="34" charset="0"/>
              </a:rPr>
              <a:t> воздействуя на иммунную систему, создают условия для развития наибольшего количества осложнений и неблагоприятных исходов. </a:t>
            </a:r>
            <a:r>
              <a:rPr lang="ru-RU" altLang="ru-RU" dirty="0"/>
              <a:t>Тяжесть заболевания зависит от целого ряда факторов, в том числе от общего состояния организма и возраста. </a:t>
            </a:r>
          </a:p>
          <a:p>
            <a:pPr lvl="0" algn="just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•"/>
            </a:pPr>
            <a:r>
              <a:rPr lang="ru-RU" altLang="ru-RU" dirty="0">
                <a:latin typeface="Arial" panose="020B0604020202020204" pitchFamily="34" charset="0"/>
              </a:rPr>
              <a:t>Против этих же 2 респираторных инфекций и существует эффективная защита – вакцинация. </a:t>
            </a:r>
          </a:p>
          <a:p>
            <a:pPr lvl="0">
              <a:buChar char="•"/>
            </a:pPr>
            <a:r>
              <a:rPr lang="ru-RU" altLang="ru-RU" dirty="0"/>
              <a:t>Кроме того, </a:t>
            </a:r>
            <a:r>
              <a:rPr lang="ru-RU" altLang="ru-RU" b="1" dirty="0"/>
              <a:t>формируются условия для распространения </a:t>
            </a:r>
            <a:r>
              <a:rPr lang="ru-RU" altLang="ru-RU" dirty="0"/>
              <a:t>респираторных инфекций (создаются новые коллективы среди школьников, учащихся, студентов, отмечается скученность и т.д.). </a:t>
            </a:r>
          </a:p>
          <a:p>
            <a:pPr lvl="0">
              <a:buChar char="•"/>
            </a:pPr>
            <a:r>
              <a:rPr lang="ru-RU" altLang="ru-RU" b="1" dirty="0"/>
              <a:t>Поэтому, целесообразно подойти к данному периоду защищенными - т.е. получившими вакцинацию.</a:t>
            </a:r>
          </a:p>
          <a:p>
            <a:pPr lvl="0" algn="just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•"/>
            </a:pPr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36868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ru-RU" sz="1200" dirty="0">
                <a:latin typeface="Calibri" panose="020F0502020204030204" pitchFamily="34" charset="0"/>
              </a:rPr>
              <a:t>3</a:t>
            </a:fld>
            <a:endParaRPr lang="en-US" altLang="ru-RU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r>
              <a:rPr lang="ru-RU" altLang="ru-RU" dirty="0">
                <a:latin typeface="Arial" panose="020B0604020202020204" pitchFamily="34" charset="0"/>
              </a:rPr>
              <a:t>Проблема гриппа по своей коварности похожа на айсберг. Мы видим только верхушку, а все остальное скрыто. </a:t>
            </a:r>
          </a:p>
          <a:p>
            <a:pPr lvl="0"/>
            <a:r>
              <a:rPr lang="ru-RU" altLang="ru-RU" dirty="0">
                <a:latin typeface="Arial" panose="020B0604020202020204" pitchFamily="34" charset="0"/>
              </a:rPr>
              <a:t>Опасность заболевания гриппом  связана с  осложнениями и неблагоприятными последствиями, которые развиваются именно после перенесенного заболевания. Вирус гриппа угнетает и ослабляет иммунную систему, тем самым предоставляя возможности для присоединения других инфекционных возбудителей.</a:t>
            </a:r>
          </a:p>
        </p:txBody>
      </p:sp>
      <p:sp>
        <p:nvSpPr>
          <p:cNvPr id="46084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defTabSz="909955" eaLnBrk="1" hangingPunct="1"/>
            <a:fld id="{9A0DB2DC-4C9A-4742-B13C-FB6460FD3503}" type="slidenum">
              <a:rPr lang="ru-RU" altLang="ru-RU" sz="1200" dirty="0"/>
              <a:t>4</a:t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Инкубационный (скрытый) период при гриппе от момента заражения до появления симптомов  </a:t>
            </a:r>
            <a:r>
              <a:rPr lang="ru-RU" b="1" dirty="0"/>
              <a:t>составляет от нескольких часов до 2 суток. </a:t>
            </a:r>
            <a:r>
              <a:rPr lang="ru-RU" dirty="0"/>
              <a:t>Наибольшую опасность для окружающих заболевший создает в первые 5 дней болезни, т.к. именно в этот период происходит максимальное выделение вирусов гриппа при кашле и чихании. При этом вирус от заболевшего может распространяться на расстояние  до 10 метров. Наиболее эффективная защита  в отношении гриппа – вакцинация (снижает риск заболевания от 60 до 80% и более в зависимости от возраста, наличия сопутствующих патологий).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838B85-FFFB-4366-9567-C247418E304F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7738" y="744538"/>
            <a:ext cx="4962525" cy="37226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r>
              <a:rPr lang="ru-RU" altLang="ru-RU" dirty="0"/>
              <a:t>Первую вакцину от гриппа разработали сразу после выделения вируса в 1933 году. </a:t>
            </a:r>
          </a:p>
          <a:p>
            <a:pPr lvl="0"/>
            <a:r>
              <a:rPr lang="ru-RU" altLang="ru-RU" dirty="0"/>
              <a:t>Сначала она была моновалентной – против вируса гриппа А, затем появились двух-, трех- и четырехвалентные вакцины. </a:t>
            </a:r>
          </a:p>
          <a:p>
            <a:pPr lvl="0"/>
            <a:r>
              <a:rPr lang="ru-RU" altLang="ru-RU" dirty="0"/>
              <a:t>Массово и широко вакцины против гриппа применяются уже  более 45 лет. Современные вакцины имеют высокий профиль безопасности.</a:t>
            </a:r>
          </a:p>
        </p:txBody>
      </p:sp>
      <p:sp>
        <p:nvSpPr>
          <p:cNvPr id="49156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ru-RU" altLang="ru-RU" sz="1200" dirty="0">
                <a:latin typeface="Calibri" panose="020F0502020204030204" pitchFamily="34" charset="0"/>
              </a:rPr>
              <a:t>6</a:t>
            </a:fld>
            <a:endParaRPr lang="ru-RU" altLang="ru-RU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b="0" i="0" dirty="0">
                <a:solidFill>
                  <a:schemeClr val="bg2">
                    <a:lumMod val="25000"/>
                  </a:schemeClr>
                </a:solidFill>
                <a:effectLst/>
                <a:latin typeface="EuclidFlex"/>
              </a:rPr>
              <a:t>Заболеванию гриппом подвержены все возрастные группы. Особую опасность грипп представляет </a:t>
            </a:r>
            <a:r>
              <a:rPr lang="ru-RU" b="1" i="0" dirty="0">
                <a:solidFill>
                  <a:schemeClr val="bg2">
                    <a:lumMod val="25000"/>
                  </a:schemeClr>
                </a:solidFill>
                <a:effectLst/>
                <a:latin typeface="EuclidFlex"/>
              </a:rPr>
              <a:t>для детей раннего возраста, пожилых людей и лиц, имеющих хронические заболевания. </a:t>
            </a:r>
            <a:r>
              <a:rPr lang="ru-RU" i="0" dirty="0">
                <a:solidFill>
                  <a:schemeClr val="bg2">
                    <a:lumMod val="25000"/>
                  </a:schemeClr>
                </a:solidFill>
                <a:effectLst/>
                <a:latin typeface="EuclidFlex"/>
              </a:rPr>
              <a:t>По данным ВОЗ</a:t>
            </a:r>
            <a:r>
              <a:rPr lang="ru-RU" b="1" i="0" dirty="0">
                <a:solidFill>
                  <a:schemeClr val="bg2">
                    <a:lumMod val="25000"/>
                  </a:schemeClr>
                </a:solidFill>
                <a:effectLst/>
                <a:latin typeface="EuclidFlex"/>
              </a:rPr>
              <a:t>, 80% летальных исходов от гриппа и его осложнений приходится на лиц, относящихся к группам риска. </a:t>
            </a:r>
            <a:r>
              <a:rPr lang="ru-RU" i="0" dirty="0">
                <a:solidFill>
                  <a:schemeClr val="bg2">
                    <a:lumMod val="25000"/>
                  </a:schemeClr>
                </a:solidFill>
                <a:effectLst/>
                <a:latin typeface="EuclidFlex"/>
              </a:rPr>
              <a:t>Грипп отягощает </a:t>
            </a:r>
            <a:r>
              <a:rPr lang="ru-RU" b="1" i="0" dirty="0">
                <a:solidFill>
                  <a:schemeClr val="bg2">
                    <a:lumMod val="25000"/>
                  </a:schemeClr>
                </a:solidFill>
                <a:effectLst/>
                <a:latin typeface="EuclidFlex"/>
              </a:rPr>
              <a:t>течение хронических болезней, особенно сердечно-сосудистой и бронхо-легочной систем. </a:t>
            </a:r>
            <a:r>
              <a:rPr lang="ru-RU" b="0" i="0" dirty="0">
                <a:solidFill>
                  <a:schemeClr val="bg2">
                    <a:lumMod val="25000"/>
                  </a:schemeClr>
                </a:solidFill>
                <a:effectLst/>
                <a:latin typeface="EuclidFlex"/>
              </a:rPr>
              <a:t>У лиц пожилого возраста грипп может спровоцировать (поспособствовать) развитию инфаркта и инсульта. </a:t>
            </a:r>
            <a:r>
              <a:rPr lang="ru-RU" i="0" dirty="0">
                <a:solidFill>
                  <a:schemeClr val="bg2">
                    <a:lumMod val="25000"/>
                  </a:schemeClr>
                </a:solidFill>
                <a:effectLst/>
                <a:latin typeface="EuclidFlex"/>
              </a:rPr>
              <a:t>Летальность от гриппа </a:t>
            </a:r>
            <a:r>
              <a:rPr lang="ru-RU" b="1" i="0" dirty="0">
                <a:solidFill>
                  <a:schemeClr val="bg2">
                    <a:lumMod val="25000"/>
                  </a:schemeClr>
                </a:solidFill>
                <a:effectLst/>
                <a:latin typeface="EuclidFlex"/>
              </a:rPr>
              <a:t>у лиц с хроническими обструктивными болезнями легких составляет 30% в сравнении с 0,1% у здоровых  (в 300 раз выше!).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838B85-FFFB-4366-9567-C247418E304F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/>
              <a:t>Ежегодно для проведения профилактических прививок против гриппа используются вакцины из эпидемически актуальных штаммов. Для формирования полноценного иммунитета целесообразно провести вакцинацию </a:t>
            </a:r>
            <a:r>
              <a:rPr lang="ru-RU" b="1" dirty="0"/>
              <a:t>в сентябре-ноябре</a:t>
            </a:r>
            <a:r>
              <a:rPr lang="ru-RU" dirty="0"/>
              <a:t>, т.е. до подъема заболеваемости ОРИ и гриппом населения. После вакцинации защитный типоспецифический иммунитет вырабатывается </a:t>
            </a:r>
            <a:r>
              <a:rPr lang="ru-RU" b="1" dirty="0"/>
              <a:t>в среднем через 14-21 день. </a:t>
            </a:r>
            <a:r>
              <a:rPr lang="ru-RU" dirty="0"/>
              <a:t>Сохраняется  поствакцинальный иммунитет </a:t>
            </a:r>
            <a:r>
              <a:rPr lang="ru-RU" b="1" dirty="0"/>
              <a:t>от 6-ти до 12-ти месяцев. </a:t>
            </a:r>
          </a:p>
          <a:p>
            <a:pPr algn="just"/>
            <a:r>
              <a:rPr lang="ru-RU" b="0" i="0" dirty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После прививки могут быть:</a:t>
            </a:r>
          </a:p>
          <a:p>
            <a:pPr algn="just"/>
            <a:r>
              <a:rPr lang="ru-RU" dirty="0">
                <a:solidFill>
                  <a:schemeClr val="tx2"/>
                </a:solidFill>
                <a:cs typeface="Times New Roman" panose="02020603050405020304" pitchFamily="18" charset="0"/>
              </a:rPr>
              <a:t>м</a:t>
            </a:r>
            <a:r>
              <a:rPr lang="ru-RU" b="0" i="0" dirty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естные реакции: </a:t>
            </a:r>
            <a:r>
              <a:rPr lang="ru-RU" b="1" i="0" dirty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покраснение, припухлость, болезненность, уплотнение в месте введения вакцины </a:t>
            </a:r>
            <a:r>
              <a:rPr lang="ru-RU" i="1" dirty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(частота 1 случай на 10-100 проведенных прививок).</a:t>
            </a:r>
          </a:p>
          <a:p>
            <a:pPr algn="just"/>
            <a:r>
              <a:rPr lang="ru-RU" dirty="0">
                <a:solidFill>
                  <a:schemeClr val="tx2"/>
                </a:solidFill>
                <a:cs typeface="Times New Roman" panose="02020603050405020304" pitchFamily="18" charset="0"/>
              </a:rPr>
              <a:t>о</a:t>
            </a:r>
            <a:r>
              <a:rPr lang="ru-RU" b="0" i="0" dirty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бщие реакции: </a:t>
            </a:r>
            <a:r>
              <a:rPr lang="ru-RU" b="1" i="0" dirty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повышение температуры тела, недомогание, болезненность в мышцах и суставах</a:t>
            </a:r>
            <a:r>
              <a:rPr lang="ru-RU" b="0" i="0" dirty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(частота 1 случай на 100-1000 прививок).</a:t>
            </a:r>
          </a:p>
          <a:p>
            <a:pPr algn="just"/>
            <a:r>
              <a:rPr lang="ru-RU" b="0" i="0" dirty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Реакции могут наблюдаться </a:t>
            </a:r>
            <a:r>
              <a:rPr lang="ru-RU" b="1" i="0" dirty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в первые 72 часа </a:t>
            </a:r>
            <a:r>
              <a:rPr lang="ru-RU" b="0" i="0" dirty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после введения вакцины.</a:t>
            </a:r>
          </a:p>
          <a:p>
            <a:pPr algn="just"/>
            <a:r>
              <a:rPr lang="ru-RU" dirty="0">
                <a:solidFill>
                  <a:schemeClr val="tx2"/>
                </a:solidFill>
                <a:cs typeface="Times New Roman" panose="02020603050405020304" pitchFamily="18" charset="0"/>
              </a:rPr>
              <a:t>Практически во всех случаях </a:t>
            </a:r>
            <a:r>
              <a:rPr lang="ru-RU" b="1" dirty="0">
                <a:solidFill>
                  <a:schemeClr val="tx2"/>
                </a:solidFill>
                <a:cs typeface="Times New Roman" panose="02020603050405020304" pitchFamily="18" charset="0"/>
              </a:rPr>
              <a:t>реакции</a:t>
            </a:r>
            <a:r>
              <a:rPr lang="ru-RU" b="1" dirty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 не требуют специального лечения и проходят самостоятельно</a:t>
            </a:r>
            <a:r>
              <a:rPr lang="ru-RU" b="0" i="0" dirty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b="1" dirty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b="1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838B85-FFFB-4366-9567-C247418E304F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соответствии с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СанНиП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x-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«Требования к организации и проведению санитарно-противоэпидемических мероприятий, направленных на предотвращение заноса, возникновения и распространения гриппа и инфекции COVID-19»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утвержденные </a:t>
            </a:r>
            <a:r>
              <a:rPr lang="x-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Постановление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</a:t>
            </a:r>
            <a:r>
              <a:rPr lang="x-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Министерства здравоохранения Республики Беларусь 29.12.2012</a:t>
            </a:r>
            <a:r>
              <a:rPr lang="x-none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№ 217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государственных органах, иных организациях, индивидуальными предпринимателями: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обеспечение ежедневной влажной уборки помещений, включая санитарно-бытовые, мест общего пользования и др. с применением дезинфицирующих средств, эффективных в отношении вирусов и разрешенных к применению для этих целей;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обеспечение условий для соблюдения социальной дистанции между работниками (членами коллективов) и посетителями (клиентами или другими лицами);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размещение в общедоступных местах (на информационных стендах, табло и (или) иным способом) наглядной информации по профилактике инфекции COVID-19;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обеспечение условий для соблюдения гигиены рук работниками и посетителями (клиентами и другими лицами) с использованием дезинфицирующих средств для обработки рук или антисептических средств для кожи рук;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обеспечение исправности вентиляционных систем, фрамуг, форточек и иных устройств для проветривания помещений.</a:t>
            </a:r>
            <a:endParaRPr lang="ru-RU" dirty="0"/>
          </a:p>
          <a:p>
            <a:pPr algn="just">
              <a:spcBef>
                <a:spcPct val="0"/>
              </a:spcBef>
            </a:pPr>
            <a:endParaRPr lang="ru-RU" dirty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DF3B3D-0699-4A5A-A5D3-B7888FA604B6}" type="slidenum">
              <a:rPr lang="ru-RU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12DA-B692-4320-9F15-2E09CA85281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9BD8-8DF6-41E5-98F4-02A1E935B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50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12DA-B692-4320-9F15-2E09CA85281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9BD8-8DF6-41E5-98F4-02A1E935B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18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12DA-B692-4320-9F15-2E09CA85281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9BD8-8DF6-41E5-98F4-02A1E935B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5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12DA-B692-4320-9F15-2E09CA85281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9BD8-8DF6-41E5-98F4-02A1E935B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7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12DA-B692-4320-9F15-2E09CA85281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9BD8-8DF6-41E5-98F4-02A1E935B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6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12DA-B692-4320-9F15-2E09CA85281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9BD8-8DF6-41E5-98F4-02A1E935B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74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12DA-B692-4320-9F15-2E09CA85281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9BD8-8DF6-41E5-98F4-02A1E935B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44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12DA-B692-4320-9F15-2E09CA85281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9BD8-8DF6-41E5-98F4-02A1E935B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79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12DA-B692-4320-9F15-2E09CA85281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9BD8-8DF6-41E5-98F4-02A1E935B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71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12DA-B692-4320-9F15-2E09CA85281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9BD8-8DF6-41E5-98F4-02A1E935B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20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12DA-B692-4320-9F15-2E09CA85281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9BD8-8DF6-41E5-98F4-02A1E935B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55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312DA-B692-4320-9F15-2E09CA85281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59BD8-8DF6-41E5-98F4-02A1E935BB9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016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1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0.png"/><Relationship Id="rId4" Type="http://schemas.openxmlformats.org/officeDocument/2006/relationships/diagramData" Target="../diagrams/data1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27584" y="2243965"/>
            <a:ext cx="7560840" cy="3875505"/>
          </a:xfrm>
        </p:spPr>
        <p:txBody>
          <a:bodyPr anchor="t">
            <a:normAutofit/>
          </a:bodyPr>
          <a:lstStyle/>
          <a:p>
            <a:r>
              <a:rPr lang="ru-RU" altLang="ru-RU" sz="45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ОСТРЫЕ РЕСПИРАТОРНЫЕ ИНФЕКЦИИ И ГРИПП.</a:t>
            </a:r>
            <a:br>
              <a:rPr lang="ru-RU" altLang="ru-RU" sz="45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45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ПРОФИЛАКТИКА.</a:t>
            </a:r>
          </a:p>
        </p:txBody>
      </p:sp>
      <p:sp>
        <p:nvSpPr>
          <p:cNvPr id="1028" name="TextBox 2"/>
          <p:cNvSpPr txBox="1">
            <a:spLocks noChangeArrowheads="1"/>
          </p:cNvSpPr>
          <p:nvPr/>
        </p:nvSpPr>
        <p:spPr bwMode="auto">
          <a:xfrm>
            <a:off x="427424" y="6378198"/>
            <a:ext cx="864235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2025 год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35696" y="189000"/>
            <a:ext cx="72340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Государственное учреждение </a:t>
            </a:r>
            <a:br>
              <a:rPr lang="ru-RU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«Минский городской центр гигиены </a:t>
            </a:r>
            <a:br>
              <a:rPr lang="ru-RU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эпидемиологии»</a:t>
            </a:r>
            <a:br>
              <a:rPr lang="ru-RU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kern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16" y="157337"/>
            <a:ext cx="2807300" cy="2054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/>
          </p:cNvSpPr>
          <p:nvPr>
            <p:ph idx="1"/>
          </p:nvPr>
        </p:nvSpPr>
        <p:spPr>
          <a:xfrm>
            <a:off x="419590" y="1268760"/>
            <a:ext cx="8532440" cy="4392488"/>
          </a:xfrm>
          <a:noFill/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акцинировался против  гриппа и заболел гриппом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None/>
            </a:pPr>
            <a:endParaRPr lang="ru-RU" altLang="ru-RU" sz="2400" dirty="0">
              <a:highlight>
                <a:srgbClr val="FDC7F9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вызываться 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гриппом, но и другими вирусами и бактериями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 200 до 300 возбудителей). </a:t>
            </a:r>
          </a:p>
          <a:p>
            <a:pPr marL="0" indent="0" algn="just">
              <a:lnSpc>
                <a:spcPct val="90000"/>
              </a:lnSpc>
              <a:buNone/>
            </a:pPr>
            <a:endParaRPr lang="ru-RU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Вакцинация гриппа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предотвратить возникновение 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симптоматического гриппа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80-90% привитых. </a:t>
            </a:r>
          </a:p>
          <a:p>
            <a:pPr marL="0" indent="0" algn="just">
              <a:lnSpc>
                <a:spcPct val="90000"/>
              </a:lnSpc>
              <a:buNone/>
            </a:pPr>
            <a:endParaRPr lang="ru-RU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заболевания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инфекция протекает легче, 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временной промежуток заболевания короче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тяжесть течения и риск осложнений минимизирован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3234" y="116633"/>
            <a:ext cx="8678796" cy="1015663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Вакцинация против гриппа. </a:t>
            </a:r>
          </a:p>
          <a:p>
            <a:pPr algn="ctr"/>
            <a:r>
              <a:rPr lang="ru-RU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вопросы и ответы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756" y="0"/>
            <a:ext cx="8964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соответствии с </a:t>
            </a:r>
            <a:r>
              <a:rPr lang="ru-RU" sz="16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СанНиП</a:t>
            </a:r>
            <a:r>
              <a:rPr lang="ru-RU" sz="16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x-none" sz="16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«Требования к организации и проведению санитарно-противоэпидемических мероприятий, направленных на предотвращение заноса, возникновения и распространения гриппа и инфекции COVID-19»</a:t>
            </a:r>
            <a:r>
              <a:rPr lang="ru-RU" sz="16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утвержденные </a:t>
            </a:r>
            <a:r>
              <a:rPr lang="x-none" sz="16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</a:t>
            </a:r>
            <a:r>
              <a:rPr lang="ru-RU" sz="16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lang="x-none" sz="16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Министерства здравоохранения Республики Беларусь 29.12.2012 № 217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24674733"/>
              </p:ext>
            </p:extLst>
          </p:nvPr>
        </p:nvGraphicFramePr>
        <p:xfrm>
          <a:off x="269268" y="1196752"/>
          <a:ext cx="864096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Box 6"/>
          <p:cNvSpPr txBox="1"/>
          <p:nvPr/>
        </p:nvSpPr>
        <p:spPr>
          <a:xfrm>
            <a:off x="217661" y="4061733"/>
            <a:ext cx="5659755" cy="2690222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44958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«РЕСПИРАТОРНЫЙ ЭТИКЕТ»</a:t>
            </a:r>
            <a:endParaRPr lang="ru-RU" altLang="ru-RU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49580" algn="just">
              <a:lnSpc>
                <a:spcPct val="100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ru-RU" altLang="ru-RU" sz="18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кашле и чихании</a:t>
            </a:r>
            <a:r>
              <a:rPr lang="ru-RU" altLang="ru-RU" sz="1800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</a:t>
            </a:r>
            <a:r>
              <a:rPr lang="ru-RU" altLang="ru-RU" sz="18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носовой платок</a:t>
            </a:r>
            <a:r>
              <a:rPr lang="ru-RU" altLang="ru-RU" sz="1800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предпочтительнее применять одноразовые бумажные платки, которые выбрасываются сразу после использования;</a:t>
            </a:r>
            <a:endParaRPr lang="ru-RU" altLang="ru-RU" sz="1200" dirty="0">
              <a:solidFill>
                <a:srgbClr val="2038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49580" algn="just">
              <a:lnSpc>
                <a:spcPct val="100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ru-RU" altLang="ru-RU" sz="1800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отсутствии носового платка </a:t>
            </a:r>
            <a:r>
              <a:rPr lang="ru-RU" altLang="ru-RU" sz="18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чихать и кашлять в сгиб локтя</a:t>
            </a:r>
            <a:r>
              <a:rPr lang="ru-RU" altLang="ru-RU" sz="1800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не в ладони;</a:t>
            </a:r>
            <a:endParaRPr lang="ru-RU" altLang="ru-RU" sz="1200" dirty="0">
              <a:solidFill>
                <a:srgbClr val="2038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49580" algn="just">
              <a:lnSpc>
                <a:spcPct val="100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ru-RU" altLang="ru-RU" sz="1800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стараться </a:t>
            </a:r>
            <a:r>
              <a:rPr lang="ru-RU" altLang="ru-RU" sz="18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прикасаться к лицу грязными руками</a:t>
            </a:r>
            <a:r>
              <a:rPr lang="ru-RU" altLang="ru-RU" sz="1800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200" dirty="0">
              <a:solidFill>
                <a:srgbClr val="2038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49580"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1800" dirty="0">
                <a:solidFill>
                  <a:srgbClr val="203864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altLang="ru-RU" sz="1100" dirty="0">
              <a:solidFill>
                <a:srgbClr val="203864"/>
              </a:solidFill>
              <a:ea typeface="Calibri" panose="020F0502020204030204" pitchFamily="34" charset="0"/>
            </a:endParaRPr>
          </a:p>
        </p:txBody>
      </p:sp>
      <p:pic>
        <p:nvPicPr>
          <p:cNvPr id="68612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80" y="5279390"/>
            <a:ext cx="2736850" cy="14725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8614" name="TextBox 11"/>
          <p:cNvSpPr txBox="1"/>
          <p:nvPr/>
        </p:nvSpPr>
        <p:spPr>
          <a:xfrm>
            <a:off x="250825" y="1212498"/>
            <a:ext cx="8713663" cy="26756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algn="just">
              <a:lnSpc>
                <a:spcPct val="100000"/>
              </a:lnSpc>
              <a:spcBef>
                <a:spcPct val="0"/>
              </a:spcBef>
            </a:pPr>
            <a:r>
              <a:rPr lang="ru-RU" altLang="ru-RU" sz="22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исключить тесный контакт</a:t>
            </a:r>
            <a:r>
              <a:rPr lang="ru-RU" altLang="ru-RU" sz="2200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людьми</a:t>
            </a:r>
            <a:r>
              <a:rPr lang="ru-RU" altLang="ru-RU" sz="2200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altLang="ru-RU" sz="22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симптомами заболеваний</a:t>
            </a:r>
            <a:r>
              <a:rPr lang="ru-RU" altLang="ru-RU" sz="2200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altLang="ru-RU" sz="22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00000"/>
              </a:lnSpc>
              <a:spcBef>
                <a:spcPct val="0"/>
              </a:spcBef>
            </a:pPr>
            <a:r>
              <a:rPr lang="ru-RU" altLang="ru-RU" sz="22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ограничить посещение</a:t>
            </a:r>
            <a:r>
              <a:rPr lang="ru-RU" altLang="ru-RU" sz="2200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общественных мест, массовых мероприятий </a:t>
            </a:r>
            <a:br>
              <a:rPr lang="ru-RU" altLang="ru-RU" sz="2200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altLang="ru-RU" sz="22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минимизировать</a:t>
            </a:r>
            <a:r>
              <a:rPr lang="ru-RU" altLang="ru-RU" sz="2200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длительность </a:t>
            </a:r>
            <a:r>
              <a:rPr lang="ru-RU" altLang="ru-RU" sz="22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нахождения</a:t>
            </a:r>
            <a:r>
              <a:rPr lang="ru-RU" altLang="ru-RU" sz="2200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данных местах;</a:t>
            </a:r>
          </a:p>
          <a:p>
            <a:pPr lvl="0" algn="just">
              <a:lnSpc>
                <a:spcPct val="100000"/>
              </a:lnSpc>
              <a:spcBef>
                <a:spcPct val="0"/>
              </a:spcBef>
            </a:pPr>
            <a:r>
              <a:rPr lang="ru-RU" altLang="ru-RU" sz="22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социальное дистанцирование,;</a:t>
            </a:r>
          </a:p>
          <a:p>
            <a:pPr lvl="0" algn="just">
              <a:lnSpc>
                <a:spcPct val="100000"/>
              </a:lnSpc>
              <a:spcBef>
                <a:spcPct val="0"/>
              </a:spcBef>
            </a:pPr>
            <a:r>
              <a:rPr lang="ru-RU" altLang="ru-RU" sz="22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</a:t>
            </a:r>
            <a:r>
              <a:rPr lang="ru-RU" altLang="ru-RU" sz="2200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СИЗ органов дыхания (маску);</a:t>
            </a:r>
          </a:p>
          <a:p>
            <a:pPr lvl="0" algn="just">
              <a:lnSpc>
                <a:spcPct val="100000"/>
              </a:lnSpc>
              <a:spcBef>
                <a:spcPct val="0"/>
              </a:spcBef>
            </a:pPr>
            <a:r>
              <a:rPr lang="ru-RU" altLang="ru-RU" sz="22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гигиену рук</a:t>
            </a:r>
            <a:r>
              <a:rPr lang="ru-RU" altLang="ru-RU" sz="2200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altLang="ru-RU" sz="22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00000"/>
              </a:lnSpc>
              <a:spcBef>
                <a:spcPct val="0"/>
              </a:spcBef>
            </a:pPr>
            <a:r>
              <a:rPr lang="ru-RU" altLang="ru-RU" sz="22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проветривать помещения</a:t>
            </a:r>
            <a:r>
              <a:rPr lang="ru-RU" altLang="ru-RU" sz="2200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проводить влажную уборку.</a:t>
            </a:r>
          </a:p>
          <a:p>
            <a:pPr marL="285750" lvl="0" indent="-28575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20386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8615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6545" y="4061733"/>
            <a:ext cx="1522730" cy="118971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1DEC2D66-E00A-5DB2-B5FC-2D562BF62E7F}"/>
              </a:ext>
            </a:extLst>
          </p:cNvPr>
          <p:cNvSpPr/>
          <p:nvPr/>
        </p:nvSpPr>
        <p:spPr>
          <a:xfrm>
            <a:off x="355269" y="115559"/>
            <a:ext cx="8428061" cy="92331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ОСТРЫХ РЕСПИРАТОРНЫХ ЗАБОЛЕВАНИЙ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DC2D2-CDA2-6670-93E0-E2569E088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98137E8-C94A-B96A-8FD9-70EF791BD7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405" r="-546" b="2316"/>
          <a:stretch/>
        </p:blipFill>
        <p:spPr>
          <a:xfrm>
            <a:off x="0" y="27474"/>
            <a:ext cx="9144000" cy="6692876"/>
          </a:xfrm>
        </p:spPr>
      </p:pic>
    </p:spTree>
    <p:extLst>
      <p:ext uri="{BB962C8B-B14F-4D97-AF65-F5344CB8AC3E}">
        <p14:creationId xmlns:p14="http://schemas.microsoft.com/office/powerpoint/2010/main" val="1277000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Рисунок 4"/>
          <p:cNvPicPr>
            <a:picLocks noChangeAspect="1"/>
          </p:cNvPicPr>
          <p:nvPr/>
        </p:nvPicPr>
        <p:blipFill>
          <a:blip r:embed="rId3"/>
          <a:srcRect l="16325" t="21246" r="32040" b="274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" y="2348881"/>
            <a:ext cx="3200400" cy="28083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txBody>
          <a:bodyPr anchor="ctr"/>
          <a:lstStyle/>
          <a:p>
            <a:pPr marL="228600" indent="-22860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ru-RU" altLang="en-US" sz="3200" b="1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altLang="en-US" sz="3200" b="1" dirty="0">
              <a:solidFill>
                <a:srgbClr val="000066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673E9FA-F8FA-3C05-0661-9E49EBD06FA5}"/>
              </a:ext>
            </a:extLst>
          </p:cNvPr>
          <p:cNvSpPr txBox="1"/>
          <p:nvPr/>
        </p:nvSpPr>
        <p:spPr>
          <a:xfrm>
            <a:off x="130629" y="171743"/>
            <a:ext cx="883386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15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ДИНАМИКА ЗАБОЛЕВАЕМОСТИ ОРИ НАСЕЛЕНИЯ Г.МИНСКА В СЕЗОН 2024-2025 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68C8F05-0596-B328-CD9C-E418E9E2BD8E}"/>
              </a:ext>
            </a:extLst>
          </p:cNvPr>
          <p:cNvSpPr/>
          <p:nvPr/>
        </p:nvSpPr>
        <p:spPr>
          <a:xfrm>
            <a:off x="130627" y="5805264"/>
            <a:ext cx="8689845" cy="8809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в общей структуре всех инфекционных заболеваний </a:t>
            </a:r>
            <a:b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98%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составляют острые респираторные инфекции </a:t>
            </a:r>
          </a:p>
        </p:txBody>
      </p:sp>
      <p:sp>
        <p:nvSpPr>
          <p:cNvPr id="5" name="Скругленный прямоугольник 9">
            <a:extLst>
              <a:ext uri="{FF2B5EF4-FFF2-40B4-BE49-F238E27FC236}">
                <a16:creationId xmlns:a16="http://schemas.microsoft.com/office/drawing/2014/main" id="{0173BE22-B49B-A87C-3226-80C90F5CFFDF}"/>
              </a:ext>
            </a:extLst>
          </p:cNvPr>
          <p:cNvSpPr/>
          <p:nvPr/>
        </p:nvSpPr>
        <p:spPr>
          <a:xfrm>
            <a:off x="20578" y="643915"/>
            <a:ext cx="8833860" cy="105689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altLang="x-none" sz="16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ОСТРЫЕ РЕСПИРАТОРНЫЕ ИНФЕКЦИИ (ОРИ)</a:t>
            </a:r>
            <a:r>
              <a:rPr lang="ru-RU" altLang="x-none" sz="16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– группа заболеваний 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altLang="x-none" sz="16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вызывается множеством возбудителей, 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altLang="x-none" sz="16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передается воздушно-капельным путем,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altLang="x-none" sz="16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характеризуется поражением дыхательной системы человека. </a:t>
            </a:r>
            <a:endParaRPr lang="ru-RU" altLang="x-none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DB1976-B039-4DA5-FB22-DA28CA9262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1813" t="22000" r="4325" b="23401"/>
          <a:stretch/>
        </p:blipFill>
        <p:spPr>
          <a:xfrm>
            <a:off x="5580112" y="1861963"/>
            <a:ext cx="3240361" cy="379928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44BF68-E4D3-E00F-3BA6-E165F16798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6401" r="29526" b="22000"/>
          <a:stretch/>
        </p:blipFill>
        <p:spPr>
          <a:xfrm>
            <a:off x="289562" y="1844823"/>
            <a:ext cx="514653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94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Заголовок 1"/>
          <p:cNvSpPr txBox="1"/>
          <p:nvPr/>
        </p:nvSpPr>
        <p:spPr>
          <a:xfrm>
            <a:off x="319405" y="144780"/>
            <a:ext cx="8627110" cy="53276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ОСТРЫЕ РЕСПИРАТОРНЫЕ ИНФЕКЦИИ. АКТУАЛЬНОСТЬ</a:t>
            </a:r>
            <a:endParaRPr lang="ru-RU" alt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C372AE-091E-7181-999E-60F5C7EE1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5"/>
          <a:stretch/>
        </p:blipFill>
        <p:spPr>
          <a:xfrm>
            <a:off x="467544" y="677545"/>
            <a:ext cx="8357051" cy="6180455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8090A81-DE6C-6A3F-3A43-40BCE552CE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6" y="69083"/>
            <a:ext cx="2392155" cy="2418212"/>
          </a:xfrm>
          <a:prstGeom prst="rect">
            <a:avLst/>
          </a:prstGeom>
        </p:spPr>
      </p:pic>
      <p:sp>
        <p:nvSpPr>
          <p:cNvPr id="45060" name="Rectangle 7"/>
          <p:cNvSpPr/>
          <p:nvPr/>
        </p:nvSpPr>
        <p:spPr>
          <a:xfrm>
            <a:off x="1116013" y="2117725"/>
            <a:ext cx="1584325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Осложнения</a:t>
            </a:r>
            <a:endParaRPr lang="ru-RU" altLang="ru-RU" sz="1600" b="1" i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5061" name="TextBox 6"/>
          <p:cNvSpPr txBox="1"/>
          <p:nvPr/>
        </p:nvSpPr>
        <p:spPr>
          <a:xfrm>
            <a:off x="2843808" y="650557"/>
            <a:ext cx="5944368" cy="180371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Вирус гриппа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угнетает и ослабляет иммунную систему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предоставляя возможность для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присоединения других инфекционных возбудителей и развития осложнений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стороны дыхательной системы и со стороны других органов и систем. 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062" name="Заголовок 1"/>
          <p:cNvSpPr txBox="1"/>
          <p:nvPr/>
        </p:nvSpPr>
        <p:spPr>
          <a:xfrm>
            <a:off x="2339752" y="156144"/>
            <a:ext cx="6448425" cy="3778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ГРИПП. ОПАСНОСТЬ ОСЛОЖНЕНИЙ</a:t>
            </a:r>
            <a:endParaRPr lang="ru-RU" alt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700338" y="617604"/>
            <a:ext cx="6192142" cy="1869691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0550685-F9CF-93ED-558D-E82F7D97B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0" t="6588" r="10820" b="12749"/>
          <a:stretch/>
        </p:blipFill>
        <p:spPr>
          <a:xfrm>
            <a:off x="611559" y="2570930"/>
            <a:ext cx="8176617" cy="4287070"/>
          </a:xfrm>
          <a:prstGeom prst="rect">
            <a:avLst/>
          </a:prstGeom>
        </p:spPr>
      </p:pic>
      <p:sp>
        <p:nvSpPr>
          <p:cNvPr id="45059" name="Rectangle 7"/>
          <p:cNvSpPr/>
          <p:nvPr/>
        </p:nvSpPr>
        <p:spPr>
          <a:xfrm>
            <a:off x="1396751" y="447546"/>
            <a:ext cx="1143000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Грипп</a:t>
            </a:r>
            <a:endParaRPr lang="ru-RU" altLang="ru-RU" sz="1600" b="1" i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301C69E-DB2F-3F90-EC1E-293EB072DE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82" y="3429000"/>
            <a:ext cx="3658044" cy="20228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116632"/>
            <a:ext cx="7344816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ГРИПП. ЧТО ВАЖНО ЗНАТЬ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99409801"/>
              </p:ext>
            </p:extLst>
          </p:nvPr>
        </p:nvGraphicFramePr>
        <p:xfrm>
          <a:off x="318008" y="1273155"/>
          <a:ext cx="7992888" cy="2567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704" y="1086964"/>
            <a:ext cx="720080" cy="613079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317" y="1114567"/>
            <a:ext cx="936104" cy="79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4" r="29377"/>
          <a:stretch>
            <a:fillRect/>
          </a:stretch>
        </p:blipFill>
        <p:spPr bwMode="auto">
          <a:xfrm>
            <a:off x="4253041" y="1057099"/>
            <a:ext cx="576065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8659" y="5441615"/>
            <a:ext cx="3901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кашле и чихании вирус гриппа от заболевшего может распространяться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расстояние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10 метров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2"/>
          <a:srcRect l="5113" t="25666" r="50787" b="50443"/>
          <a:stretch>
            <a:fillRect/>
          </a:stretch>
        </p:blipFill>
        <p:spPr>
          <a:xfrm>
            <a:off x="4380865" y="3970857"/>
            <a:ext cx="4524375" cy="21302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80865" y="6101080"/>
            <a:ext cx="45243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 риск заболевания гриппом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60-80%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62475" y="1306167"/>
            <a:ext cx="14127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ГРИПП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5361" t="36410" r="25913" b="16940"/>
          <a:stretch>
            <a:fillRect/>
          </a:stretch>
        </p:blipFill>
        <p:spPr>
          <a:xfrm>
            <a:off x="395605" y="499110"/>
            <a:ext cx="8348980" cy="541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131" name="TextBox 1"/>
          <p:cNvSpPr txBox="1"/>
          <p:nvPr/>
        </p:nvSpPr>
        <p:spPr>
          <a:xfrm>
            <a:off x="179705" y="5949315"/>
            <a:ext cx="8681720" cy="87439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ahoma" panose="020B0604030504040204" pitchFamily="34" charset="0"/>
                <a:cs typeface="Tahoma" panose="020B0604030504040204" pitchFamily="34" charset="0"/>
              </a:rPr>
              <a:t>Мировой опыт использования </a:t>
            </a:r>
            <a:r>
              <a:rPr lang="ru-RU" altLang="ru-RU" sz="18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трехвалентных вакцин для профилактики гриппа  </a:t>
            </a:r>
            <a:r>
              <a:rPr lang="ru-RU" altLang="ru-RU" sz="24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более 45 лет</a:t>
            </a:r>
            <a:endParaRPr lang="ru-RU" altLang="ru-RU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7375" y="100330"/>
            <a:ext cx="7607935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altLang="x-none" sz="20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СОЗДАНИИ ВАКЦИНАЦИИ ПРОТИВ ГРИППА</a:t>
            </a:r>
            <a:endParaRPr lang="ru-RU" altLang="x-none" sz="2000" b="1" dirty="0">
              <a:solidFill>
                <a:srgbClr val="203864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16632"/>
            <a:ext cx="7992888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ВАЖНО ЗНАТЬ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9D3F4B-13E2-5E6D-34B3-72FA40E03789}"/>
              </a:ext>
            </a:extLst>
          </p:cNvPr>
          <p:cNvSpPr txBox="1"/>
          <p:nvPr/>
        </p:nvSpPr>
        <p:spPr>
          <a:xfrm>
            <a:off x="98346" y="620688"/>
            <a:ext cx="8794134" cy="6971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5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Заболеванию гриппом подвержены </a:t>
            </a:r>
            <a:r>
              <a:rPr lang="ru-RU" sz="2500" b="1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ru-RU" sz="25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возрастные группы. Особую опасность грипп представляет </a:t>
            </a:r>
            <a:r>
              <a:rPr lang="ru-RU" sz="2500" b="1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раннего возраста, пожилых людей и лиц, имеющих хронические заболевания</a:t>
            </a:r>
            <a:r>
              <a:rPr lang="ru-RU" sz="25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ВОЗ</a:t>
            </a:r>
            <a:r>
              <a:rPr lang="ru-RU" sz="25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80% летальных исходов от гриппа и его осложнений приходится на лиц, относящихся к этим группам населения.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Грипп отягощает </a:t>
            </a:r>
            <a:r>
              <a:rPr lang="ru-RU" sz="25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хронических болезней, особенно сердечно-сосудистой и бронхо-легочной систем.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5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Отсроченная смертность </a:t>
            </a:r>
            <a:r>
              <a:rPr lang="ru-RU" sz="25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(через несколько недель после болезни) </a:t>
            </a:r>
            <a:r>
              <a:rPr lang="ru-RU" sz="25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лиц пожилого возраста связана с инфарктом и инсультом.</a:t>
            </a:r>
            <a:r>
              <a:rPr lang="ru-RU" sz="25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Летальность от гриппа </a:t>
            </a:r>
            <a:r>
              <a:rPr lang="ru-RU" sz="25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лиц с хроническими обструктивными болезнями легких составляет 30% в сравнении с 0,1% у здоровых (в 300 раз выше!).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b="0" i="0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389685-DF87-379A-3408-437106861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37" t="25330" r="13026" b="54803"/>
          <a:stretch/>
        </p:blipFill>
        <p:spPr>
          <a:xfrm>
            <a:off x="413284" y="1322766"/>
            <a:ext cx="1944216" cy="1224136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8D6ABD0-C82B-58FF-4766-E06FB7ACCBE0}"/>
              </a:ext>
            </a:extLst>
          </p:cNvPr>
          <p:cNvSpPr/>
          <p:nvPr/>
        </p:nvSpPr>
        <p:spPr>
          <a:xfrm>
            <a:off x="899592" y="116632"/>
            <a:ext cx="7632848" cy="50405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в группе риска?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F29E3ED-7FEA-71AF-1725-B24F909BB6ED}"/>
              </a:ext>
            </a:extLst>
          </p:cNvPr>
          <p:cNvSpPr/>
          <p:nvPr/>
        </p:nvSpPr>
        <p:spPr>
          <a:xfrm>
            <a:off x="432727" y="620688"/>
            <a:ext cx="8352928" cy="50405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тяжело грипп протекает у следующих групп: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233EFF6-B017-F2DB-DBFF-BF9E1EE005AA}"/>
              </a:ext>
            </a:extLst>
          </p:cNvPr>
          <p:cNvSpPr/>
          <p:nvPr/>
        </p:nvSpPr>
        <p:spPr>
          <a:xfrm>
            <a:off x="2699792" y="1322766"/>
            <a:ext cx="6048672" cy="142215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Пожилые люди (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риск повреждения сердечно-сосудистой системы с развитием миокардита и перикардита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A7389B-B43E-55A4-BEAD-D1B37D7BC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5" t="25851" r="57857" b="54200"/>
          <a:stretch/>
        </p:blipFill>
        <p:spPr>
          <a:xfrm>
            <a:off x="431539" y="2744924"/>
            <a:ext cx="1925961" cy="1224136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814EC48-90E2-BC3E-BACD-A8E5CCCE2777}"/>
              </a:ext>
            </a:extLst>
          </p:cNvPr>
          <p:cNvSpPr/>
          <p:nvPr/>
        </p:nvSpPr>
        <p:spPr>
          <a:xfrm>
            <a:off x="2663788" y="2852936"/>
            <a:ext cx="6048672" cy="230425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Беременные женщины,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с лишним весом,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сахарным диабетом,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хроническими заболеваниями 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 к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группам риска по развитию тяжелых осложнений гриппа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как у них часто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отмечается ослабление иммунной защиты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06E76F4-F8E4-51DE-694E-CA259A3DCA1C}"/>
              </a:ext>
            </a:extLst>
          </p:cNvPr>
          <p:cNvSpPr/>
          <p:nvPr/>
        </p:nvSpPr>
        <p:spPr>
          <a:xfrm>
            <a:off x="2669498" y="5280600"/>
            <a:ext cx="6042962" cy="136815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с хроническими заболеваниями легких (высок риск развития пневмонии)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72C7322-5E47-9E27-E89E-33FDA911B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5" t="56300" r="56549" b="23750"/>
          <a:stretch/>
        </p:blipFill>
        <p:spPr>
          <a:xfrm>
            <a:off x="431539" y="4041068"/>
            <a:ext cx="1944216" cy="136815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B115BA6-770E-3F37-DDA7-EF52E4379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57" t="56300" r="13335" b="23750"/>
          <a:stretch/>
        </p:blipFill>
        <p:spPr>
          <a:xfrm>
            <a:off x="431540" y="5503026"/>
            <a:ext cx="1925960" cy="123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03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16632"/>
            <a:ext cx="7344816" cy="86042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Вакцинация против гриппа</a:t>
            </a:r>
          </a:p>
          <a:p>
            <a:pPr algn="ctr"/>
            <a:r>
              <a:rPr lang="ru-RU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ВАЖНО ЗНАТЬ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E4C7C5-0459-5DBB-875A-CC8D435B7802}"/>
              </a:ext>
            </a:extLst>
          </p:cNvPr>
          <p:cNvSpPr txBox="1"/>
          <p:nvPr/>
        </p:nvSpPr>
        <p:spPr>
          <a:xfrm>
            <a:off x="467544" y="1124744"/>
            <a:ext cx="849694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используются вакцины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эпидемически актуальных штаммов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Защитный типоспецифический иммунитет вырабатывается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среднем через 14-21 день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Сохраняется  поствакцинальный иммунитет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6-ти до 12-ти месяцев</a:t>
            </a:r>
          </a:p>
          <a:p>
            <a:pPr algn="just"/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 вводится внутримышечно.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прививки могут возникнуть: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реакции: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покраснение, припухлость, болезненность, уплотнение в месте введения вакцины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(частота 1 случай на 10-100 прививок).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реакции: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температуры тела, недомогание, болезненность в мышцах и суставах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(частота 1 случай на 100-1000 прививок).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могут наблюдаться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первые 72 часа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введения вакцины.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 во всех случаях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не требуют специального лечения и проходят самостоятельно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b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94D551F-75B9-6366-8317-6E2D6E25C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780928"/>
            <a:ext cx="3528392" cy="10081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830</TotalTime>
  <Words>1800</Words>
  <Application>Microsoft Office PowerPoint</Application>
  <PresentationFormat>Экран (4:3)</PresentationFormat>
  <Paragraphs>135</Paragraphs>
  <Slides>14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EuclidFlex</vt:lpstr>
      <vt:lpstr>Symbol</vt:lpstr>
      <vt:lpstr>Tahoma</vt:lpstr>
      <vt:lpstr>Times New Roman</vt:lpstr>
      <vt:lpstr>Wingdings</vt:lpstr>
      <vt:lpstr>La mente</vt:lpstr>
      <vt:lpstr>ОСТРЫЕ РЕСПИРАТОРНЫЕ ИНФЕКЦИИ И ГРИПП. ПРОФИЛАКТИКА.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bahur</dc:creator>
  <cp:lastModifiedBy>Анастасия Бабило</cp:lastModifiedBy>
  <cp:revision>415</cp:revision>
  <cp:lastPrinted>2023-09-19T11:31:00Z</cp:lastPrinted>
  <dcterms:created xsi:type="dcterms:W3CDTF">2014-01-13T12:28:00Z</dcterms:created>
  <dcterms:modified xsi:type="dcterms:W3CDTF">2025-01-14T05:27:55Z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07194910CF284B32AC1CD724F5C437BC_12</vt:lpwstr>
  </property>
  <property fmtid="{D5CDD505-2E9C-101B-9397-08002B2CF9AE}" pid="3" name="KSOProductBuildVer">
    <vt:lpwstr>1049-12.2.0.13359</vt:lpwstr>
  </property>
</Properties>
</file>